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271"/>
  </p:notesMasterIdLst>
  <p:sldIdLst>
    <p:sldId id="256" r:id="rId2"/>
    <p:sldId id="2871" r:id="rId3"/>
    <p:sldId id="3120" r:id="rId4"/>
    <p:sldId id="2127" r:id="rId5"/>
    <p:sldId id="1662" r:id="rId6"/>
    <p:sldId id="1430" r:id="rId7"/>
    <p:sldId id="2150" r:id="rId8"/>
    <p:sldId id="3189" r:id="rId9"/>
    <p:sldId id="2151" r:id="rId10"/>
    <p:sldId id="2152" r:id="rId11"/>
    <p:sldId id="2168" r:id="rId12"/>
    <p:sldId id="2169" r:id="rId13"/>
    <p:sldId id="2170" r:id="rId14"/>
    <p:sldId id="2171" r:id="rId15"/>
    <p:sldId id="1445" r:id="rId16"/>
    <p:sldId id="1446" r:id="rId17"/>
    <p:sldId id="2143" r:id="rId18"/>
    <p:sldId id="2144" r:id="rId19"/>
    <p:sldId id="2145" r:id="rId20"/>
    <p:sldId id="2146" r:id="rId21"/>
    <p:sldId id="2138" r:id="rId22"/>
    <p:sldId id="2139" r:id="rId23"/>
    <p:sldId id="2140" r:id="rId24"/>
    <p:sldId id="2141" r:id="rId25"/>
    <p:sldId id="2142" r:id="rId26"/>
    <p:sldId id="1431" r:id="rId27"/>
    <p:sldId id="1432" r:id="rId28"/>
    <p:sldId id="1447" r:id="rId29"/>
    <p:sldId id="1444" r:id="rId30"/>
    <p:sldId id="1433" r:id="rId31"/>
    <p:sldId id="1434" r:id="rId32"/>
    <p:sldId id="2173" r:id="rId33"/>
    <p:sldId id="2174" r:id="rId34"/>
    <p:sldId id="2175" r:id="rId35"/>
    <p:sldId id="2176" r:id="rId36"/>
    <p:sldId id="2177" r:id="rId37"/>
    <p:sldId id="2178" r:id="rId38"/>
    <p:sldId id="1328" r:id="rId39"/>
    <p:sldId id="1348" r:id="rId40"/>
    <p:sldId id="1349" r:id="rId41"/>
    <p:sldId id="1239" r:id="rId42"/>
    <p:sldId id="1289" r:id="rId43"/>
    <p:sldId id="1429" r:id="rId44"/>
    <p:sldId id="2245" r:id="rId45"/>
    <p:sldId id="2261" r:id="rId46"/>
    <p:sldId id="2262" r:id="rId47"/>
    <p:sldId id="1326" r:id="rId48"/>
    <p:sldId id="1331" r:id="rId49"/>
    <p:sldId id="1332" r:id="rId50"/>
    <p:sldId id="2253" r:id="rId51"/>
    <p:sldId id="2254" r:id="rId52"/>
    <p:sldId id="1334" r:id="rId53"/>
    <p:sldId id="1350" r:id="rId54"/>
    <p:sldId id="1351" r:id="rId55"/>
    <p:sldId id="1448" r:id="rId56"/>
    <p:sldId id="1352" r:id="rId57"/>
    <p:sldId id="1353" r:id="rId58"/>
    <p:sldId id="1354" r:id="rId59"/>
    <p:sldId id="1355" r:id="rId60"/>
    <p:sldId id="1425" r:id="rId61"/>
    <p:sldId id="1426" r:id="rId62"/>
    <p:sldId id="2288" r:id="rId63"/>
    <p:sldId id="2251" r:id="rId64"/>
    <p:sldId id="2252" r:id="rId65"/>
    <p:sldId id="1427" r:id="rId66"/>
    <p:sldId id="2246" r:id="rId67"/>
    <p:sldId id="2247" r:id="rId68"/>
    <p:sldId id="2248" r:id="rId69"/>
    <p:sldId id="2249" r:id="rId70"/>
    <p:sldId id="2250" r:id="rId71"/>
    <p:sldId id="2329" r:id="rId72"/>
    <p:sldId id="2330" r:id="rId73"/>
    <p:sldId id="2331" r:id="rId74"/>
    <p:sldId id="2332" r:id="rId75"/>
    <p:sldId id="2333" r:id="rId76"/>
    <p:sldId id="2334" r:id="rId77"/>
    <p:sldId id="2335" r:id="rId78"/>
    <p:sldId id="2336" r:id="rId79"/>
    <p:sldId id="2337" r:id="rId80"/>
    <p:sldId id="2338" r:id="rId81"/>
    <p:sldId id="2339" r:id="rId82"/>
    <p:sldId id="2340" r:id="rId83"/>
    <p:sldId id="2341" r:id="rId84"/>
    <p:sldId id="2342" r:id="rId85"/>
    <p:sldId id="2343" r:id="rId86"/>
    <p:sldId id="2344" r:id="rId87"/>
    <p:sldId id="2345" r:id="rId88"/>
    <p:sldId id="2346" r:id="rId89"/>
    <p:sldId id="2347" r:id="rId90"/>
    <p:sldId id="2274" r:id="rId91"/>
    <p:sldId id="2275" r:id="rId92"/>
    <p:sldId id="2276" r:id="rId93"/>
    <p:sldId id="3190" r:id="rId94"/>
    <p:sldId id="3191" r:id="rId95"/>
    <p:sldId id="2281" r:id="rId96"/>
    <p:sldId id="2282" r:id="rId97"/>
    <p:sldId id="2283" r:id="rId98"/>
    <p:sldId id="2284" r:id="rId99"/>
    <p:sldId id="2285" r:id="rId100"/>
    <p:sldId id="2277" r:id="rId101"/>
    <p:sldId id="2278" r:id="rId102"/>
    <p:sldId id="2280" r:id="rId103"/>
    <p:sldId id="2317" r:id="rId104"/>
    <p:sldId id="2318" r:id="rId105"/>
    <p:sldId id="2279" r:id="rId106"/>
    <p:sldId id="2319" r:id="rId107"/>
    <p:sldId id="2320" r:id="rId108"/>
    <p:sldId id="2321" r:id="rId109"/>
    <p:sldId id="2323" r:id="rId110"/>
    <p:sldId id="2324" r:id="rId111"/>
    <p:sldId id="2325" r:id="rId112"/>
    <p:sldId id="2326" r:id="rId113"/>
    <p:sldId id="2327" r:id="rId114"/>
    <p:sldId id="2328" r:id="rId115"/>
    <p:sldId id="2206" r:id="rId116"/>
    <p:sldId id="2354" r:id="rId117"/>
    <p:sldId id="2359" r:id="rId118"/>
    <p:sldId id="2355" r:id="rId119"/>
    <p:sldId id="2360" r:id="rId120"/>
    <p:sldId id="2356" r:id="rId121"/>
    <p:sldId id="2208" r:id="rId122"/>
    <p:sldId id="2357" r:id="rId123"/>
    <p:sldId id="2358" r:id="rId124"/>
    <p:sldId id="2209" r:id="rId125"/>
    <p:sldId id="2210" r:id="rId126"/>
    <p:sldId id="2268" r:id="rId127"/>
    <p:sldId id="2269" r:id="rId128"/>
    <p:sldId id="2270" r:id="rId129"/>
    <p:sldId id="2271" r:id="rId130"/>
    <p:sldId id="2272" r:id="rId131"/>
    <p:sldId id="2273" r:id="rId132"/>
    <p:sldId id="1329" r:id="rId133"/>
    <p:sldId id="2218" r:id="rId134"/>
    <p:sldId id="2219" r:id="rId135"/>
    <p:sldId id="2220" r:id="rId136"/>
    <p:sldId id="2221" r:id="rId137"/>
    <p:sldId id="1304" r:id="rId138"/>
    <p:sldId id="1305" r:id="rId139"/>
    <p:sldId id="1320" r:id="rId140"/>
    <p:sldId id="2147" r:id="rId141"/>
    <p:sldId id="1315" r:id="rId142"/>
    <p:sldId id="1386" r:id="rId143"/>
    <p:sldId id="1387" r:id="rId144"/>
    <p:sldId id="2353" r:id="rId145"/>
    <p:sldId id="1316" r:id="rId146"/>
    <p:sldId id="1383" r:id="rId147"/>
    <p:sldId id="1384" r:id="rId148"/>
    <p:sldId id="1385" r:id="rId149"/>
    <p:sldId id="1319" r:id="rId150"/>
    <p:sldId id="1313" r:id="rId151"/>
    <p:sldId id="1317" r:id="rId152"/>
    <p:sldId id="1314" r:id="rId153"/>
    <p:sldId id="1318" r:id="rId154"/>
    <p:sldId id="1372" r:id="rId155"/>
    <p:sldId id="1379" r:id="rId156"/>
    <p:sldId id="1373" r:id="rId157"/>
    <p:sldId id="2289" r:id="rId158"/>
    <p:sldId id="1417" r:id="rId159"/>
    <p:sldId id="2290" r:id="rId160"/>
    <p:sldId id="2286" r:id="rId161"/>
    <p:sldId id="2287" r:id="rId162"/>
    <p:sldId id="2310" r:id="rId163"/>
    <p:sldId id="2311" r:id="rId164"/>
    <p:sldId id="2305" r:id="rId165"/>
    <p:sldId id="2309" r:id="rId166"/>
    <p:sldId id="2303" r:id="rId167"/>
    <p:sldId id="2304" r:id="rId168"/>
    <p:sldId id="2314" r:id="rId169"/>
    <p:sldId id="2315" r:id="rId170"/>
    <p:sldId id="2306" r:id="rId171"/>
    <p:sldId id="2307" r:id="rId172"/>
    <p:sldId id="2308" r:id="rId173"/>
    <p:sldId id="1380" r:id="rId174"/>
    <p:sldId id="1374" r:id="rId175"/>
    <p:sldId id="2292" r:id="rId176"/>
    <p:sldId id="2301" r:id="rId177"/>
    <p:sldId id="2312" r:id="rId178"/>
    <p:sldId id="2313" r:id="rId179"/>
    <p:sldId id="1381" r:id="rId180"/>
    <p:sldId id="2362" r:id="rId181"/>
    <p:sldId id="2363" r:id="rId182"/>
    <p:sldId id="2364" r:id="rId183"/>
    <p:sldId id="1375" r:id="rId184"/>
    <p:sldId id="1378" r:id="rId185"/>
    <p:sldId id="1376" r:id="rId186"/>
    <p:sldId id="1450" r:id="rId187"/>
    <p:sldId id="2816" r:id="rId188"/>
    <p:sldId id="2817" r:id="rId189"/>
    <p:sldId id="1452" r:id="rId190"/>
    <p:sldId id="1453" r:id="rId191"/>
    <p:sldId id="1454" r:id="rId192"/>
    <p:sldId id="1455" r:id="rId193"/>
    <p:sldId id="1456" r:id="rId194"/>
    <p:sldId id="1457" r:id="rId195"/>
    <p:sldId id="1458" r:id="rId196"/>
    <p:sldId id="1459" r:id="rId197"/>
    <p:sldId id="1460" r:id="rId198"/>
    <p:sldId id="1461" r:id="rId199"/>
    <p:sldId id="1462" r:id="rId200"/>
    <p:sldId id="1463" r:id="rId201"/>
    <p:sldId id="1464" r:id="rId202"/>
    <p:sldId id="1465" r:id="rId203"/>
    <p:sldId id="1466" r:id="rId204"/>
    <p:sldId id="1467" r:id="rId205"/>
    <p:sldId id="1510" r:id="rId206"/>
    <p:sldId id="1511" r:id="rId207"/>
    <p:sldId id="1512" r:id="rId208"/>
    <p:sldId id="1513" r:id="rId209"/>
    <p:sldId id="1514" r:id="rId210"/>
    <p:sldId id="1515" r:id="rId211"/>
    <p:sldId id="1516" r:id="rId212"/>
    <p:sldId id="3058" r:id="rId213"/>
    <p:sldId id="3067" r:id="rId214"/>
    <p:sldId id="3038" r:id="rId215"/>
    <p:sldId id="3039" r:id="rId216"/>
    <p:sldId id="3068" r:id="rId217"/>
    <p:sldId id="3069" r:id="rId218"/>
    <p:sldId id="3070" r:id="rId219"/>
    <p:sldId id="3078" r:id="rId220"/>
    <p:sldId id="3079" r:id="rId221"/>
    <p:sldId id="3076" r:id="rId222"/>
    <p:sldId id="3077" r:id="rId223"/>
    <p:sldId id="3089" r:id="rId224"/>
    <p:sldId id="3091" r:id="rId225"/>
    <p:sldId id="3092" r:id="rId226"/>
    <p:sldId id="3090" r:id="rId227"/>
    <p:sldId id="3083" r:id="rId228"/>
    <p:sldId id="3084" r:id="rId229"/>
    <p:sldId id="3087" r:id="rId230"/>
    <p:sldId id="3088" r:id="rId231"/>
    <p:sldId id="3085" r:id="rId232"/>
    <p:sldId id="3086" r:id="rId233"/>
    <p:sldId id="3037" r:id="rId234"/>
    <p:sldId id="3040" r:id="rId235"/>
    <p:sldId id="3041" r:id="rId236"/>
    <p:sldId id="3042" r:id="rId237"/>
    <p:sldId id="3043" r:id="rId238"/>
    <p:sldId id="3044" r:id="rId239"/>
    <p:sldId id="3045" r:id="rId240"/>
    <p:sldId id="3046" r:id="rId241"/>
    <p:sldId id="3047" r:id="rId242"/>
    <p:sldId id="3048" r:id="rId243"/>
    <p:sldId id="3080" r:id="rId244"/>
    <p:sldId id="3081" r:id="rId245"/>
    <p:sldId id="3082" r:id="rId246"/>
    <p:sldId id="3093" r:id="rId247"/>
    <p:sldId id="3137" r:id="rId248"/>
    <p:sldId id="3138" r:id="rId249"/>
    <p:sldId id="3139" r:id="rId250"/>
    <p:sldId id="3140" r:id="rId251"/>
    <p:sldId id="3094" r:id="rId252"/>
    <p:sldId id="3095" r:id="rId253"/>
    <p:sldId id="3096" r:id="rId254"/>
    <p:sldId id="3102" r:id="rId255"/>
    <p:sldId id="3098" r:id="rId256"/>
    <p:sldId id="3099" r:id="rId257"/>
    <p:sldId id="3100" r:id="rId258"/>
    <p:sldId id="3101" r:id="rId259"/>
    <p:sldId id="3052" r:id="rId260"/>
    <p:sldId id="3053" r:id="rId261"/>
    <p:sldId id="3054" r:id="rId262"/>
    <p:sldId id="3055" r:id="rId263"/>
    <p:sldId id="3056" r:id="rId264"/>
    <p:sldId id="3057" r:id="rId265"/>
    <p:sldId id="3059" r:id="rId266"/>
    <p:sldId id="3103" r:id="rId267"/>
    <p:sldId id="3107" r:id="rId268"/>
    <p:sldId id="3104" r:id="rId269"/>
    <p:sldId id="3061" r:id="rId270"/>
    <p:sldId id="3106" r:id="rId271"/>
    <p:sldId id="3105" r:id="rId272"/>
    <p:sldId id="1517" r:id="rId273"/>
    <p:sldId id="1518" r:id="rId274"/>
    <p:sldId id="1519" r:id="rId275"/>
    <p:sldId id="1520" r:id="rId276"/>
    <p:sldId id="1521" r:id="rId277"/>
    <p:sldId id="1522" r:id="rId278"/>
    <p:sldId id="1523" r:id="rId279"/>
    <p:sldId id="1524" r:id="rId280"/>
    <p:sldId id="1525" r:id="rId281"/>
    <p:sldId id="1526" r:id="rId282"/>
    <p:sldId id="1527" r:id="rId283"/>
    <p:sldId id="1528" r:id="rId284"/>
    <p:sldId id="1529" r:id="rId285"/>
    <p:sldId id="1530" r:id="rId286"/>
    <p:sldId id="1531" r:id="rId287"/>
    <p:sldId id="1532" r:id="rId288"/>
    <p:sldId id="1533" r:id="rId289"/>
    <p:sldId id="1534" r:id="rId290"/>
    <p:sldId id="1535" r:id="rId291"/>
    <p:sldId id="1536" r:id="rId292"/>
    <p:sldId id="1537" r:id="rId293"/>
    <p:sldId id="1538" r:id="rId294"/>
    <p:sldId id="1539" r:id="rId295"/>
    <p:sldId id="1540" r:id="rId296"/>
    <p:sldId id="1541" r:id="rId297"/>
    <p:sldId id="1542" r:id="rId298"/>
    <p:sldId id="1543" r:id="rId299"/>
    <p:sldId id="1544" r:id="rId300"/>
    <p:sldId id="1545" r:id="rId301"/>
    <p:sldId id="1546" r:id="rId302"/>
    <p:sldId id="1547" r:id="rId303"/>
    <p:sldId id="1548" r:id="rId304"/>
    <p:sldId id="1549" r:id="rId305"/>
    <p:sldId id="1550" r:id="rId306"/>
    <p:sldId id="1551" r:id="rId307"/>
    <p:sldId id="1552" r:id="rId308"/>
    <p:sldId id="1553" r:id="rId309"/>
    <p:sldId id="1554" r:id="rId310"/>
    <p:sldId id="1555" r:id="rId311"/>
    <p:sldId id="1556" r:id="rId312"/>
    <p:sldId id="1557" r:id="rId313"/>
    <p:sldId id="1558" r:id="rId314"/>
    <p:sldId id="1559" r:id="rId315"/>
    <p:sldId id="1560" r:id="rId316"/>
    <p:sldId id="1561" r:id="rId317"/>
    <p:sldId id="1562" r:id="rId318"/>
    <p:sldId id="1563" r:id="rId319"/>
    <p:sldId id="1564" r:id="rId320"/>
    <p:sldId id="1565" r:id="rId321"/>
    <p:sldId id="1566" r:id="rId322"/>
    <p:sldId id="1567" r:id="rId323"/>
    <p:sldId id="1568" r:id="rId324"/>
    <p:sldId id="1569" r:id="rId325"/>
    <p:sldId id="1570" r:id="rId326"/>
    <p:sldId id="1571" r:id="rId327"/>
    <p:sldId id="1572" r:id="rId328"/>
    <p:sldId id="1573" r:id="rId329"/>
    <p:sldId id="1574" r:id="rId330"/>
    <p:sldId id="1575" r:id="rId331"/>
    <p:sldId id="1576" r:id="rId332"/>
    <p:sldId id="1577" r:id="rId333"/>
    <p:sldId id="1578" r:id="rId334"/>
    <p:sldId id="1579" r:id="rId335"/>
    <p:sldId id="1580" r:id="rId336"/>
    <p:sldId id="1581" r:id="rId337"/>
    <p:sldId id="1582" r:id="rId338"/>
    <p:sldId id="1583" r:id="rId339"/>
    <p:sldId id="1584" r:id="rId340"/>
    <p:sldId id="1585" r:id="rId341"/>
    <p:sldId id="1586" r:id="rId342"/>
    <p:sldId id="1587" r:id="rId343"/>
    <p:sldId id="1588" r:id="rId344"/>
    <p:sldId id="1589" r:id="rId345"/>
    <p:sldId id="1590" r:id="rId346"/>
    <p:sldId id="1591" r:id="rId347"/>
    <p:sldId id="1592" r:id="rId348"/>
    <p:sldId id="1593" r:id="rId349"/>
    <p:sldId id="1594" r:id="rId350"/>
    <p:sldId id="1595" r:id="rId351"/>
    <p:sldId id="1596" r:id="rId352"/>
    <p:sldId id="1597" r:id="rId353"/>
    <p:sldId id="1598" r:id="rId354"/>
    <p:sldId id="1599" r:id="rId355"/>
    <p:sldId id="1600" r:id="rId356"/>
    <p:sldId id="1601" r:id="rId357"/>
    <p:sldId id="1602" r:id="rId358"/>
    <p:sldId id="1603" r:id="rId359"/>
    <p:sldId id="1604" r:id="rId360"/>
    <p:sldId id="1605" r:id="rId361"/>
    <p:sldId id="1606" r:id="rId362"/>
    <p:sldId id="1607" r:id="rId363"/>
    <p:sldId id="1608" r:id="rId364"/>
    <p:sldId id="1609" r:id="rId365"/>
    <p:sldId id="1610" r:id="rId366"/>
    <p:sldId id="1611" r:id="rId367"/>
    <p:sldId id="1612" r:id="rId368"/>
    <p:sldId id="1613" r:id="rId369"/>
    <p:sldId id="1614" r:id="rId370"/>
    <p:sldId id="1615" r:id="rId371"/>
    <p:sldId id="1616" r:id="rId372"/>
    <p:sldId id="1617" r:id="rId373"/>
    <p:sldId id="1618" r:id="rId374"/>
    <p:sldId id="1619" r:id="rId375"/>
    <p:sldId id="1620" r:id="rId376"/>
    <p:sldId id="1621" r:id="rId377"/>
    <p:sldId id="1622" r:id="rId378"/>
    <p:sldId id="1623" r:id="rId379"/>
    <p:sldId id="1624" r:id="rId380"/>
    <p:sldId id="1625" r:id="rId381"/>
    <p:sldId id="1626" r:id="rId382"/>
    <p:sldId id="1627" r:id="rId383"/>
    <p:sldId id="1628" r:id="rId384"/>
    <p:sldId id="1629" r:id="rId385"/>
    <p:sldId id="1630" r:id="rId386"/>
    <p:sldId id="1631" r:id="rId387"/>
    <p:sldId id="1632" r:id="rId388"/>
    <p:sldId id="1633" r:id="rId389"/>
    <p:sldId id="1634" r:id="rId390"/>
    <p:sldId id="1635" r:id="rId391"/>
    <p:sldId id="1636" r:id="rId392"/>
    <p:sldId id="1637" r:id="rId393"/>
    <p:sldId id="1638" r:id="rId394"/>
    <p:sldId id="1639" r:id="rId395"/>
    <p:sldId id="1640" r:id="rId396"/>
    <p:sldId id="1641" r:id="rId397"/>
    <p:sldId id="1642" r:id="rId398"/>
    <p:sldId id="1643" r:id="rId399"/>
    <p:sldId id="1644" r:id="rId400"/>
    <p:sldId id="1645" r:id="rId401"/>
    <p:sldId id="1646" r:id="rId402"/>
    <p:sldId id="1647" r:id="rId403"/>
    <p:sldId id="1648" r:id="rId404"/>
    <p:sldId id="1649" r:id="rId405"/>
    <p:sldId id="1650" r:id="rId406"/>
    <p:sldId id="1651" r:id="rId407"/>
    <p:sldId id="1652" r:id="rId408"/>
    <p:sldId id="1653" r:id="rId409"/>
    <p:sldId id="1654" r:id="rId410"/>
    <p:sldId id="1655" r:id="rId411"/>
    <p:sldId id="1656" r:id="rId412"/>
    <p:sldId id="1657" r:id="rId413"/>
    <p:sldId id="1658" r:id="rId414"/>
    <p:sldId id="1659" r:id="rId415"/>
    <p:sldId id="1660" r:id="rId416"/>
    <p:sldId id="1661" r:id="rId417"/>
    <p:sldId id="2760" r:id="rId418"/>
    <p:sldId id="2798" r:id="rId419"/>
    <p:sldId id="2821" r:id="rId420"/>
    <p:sldId id="2822" r:id="rId421"/>
    <p:sldId id="2761" r:id="rId422"/>
    <p:sldId id="2762" r:id="rId423"/>
    <p:sldId id="2804" r:id="rId424"/>
    <p:sldId id="2763" r:id="rId425"/>
    <p:sldId id="2764" r:id="rId426"/>
    <p:sldId id="2814" r:id="rId427"/>
    <p:sldId id="2765" r:id="rId428"/>
    <p:sldId id="2815" r:id="rId429"/>
    <p:sldId id="2799" r:id="rId430"/>
    <p:sldId id="2766" r:id="rId431"/>
    <p:sldId id="2842" r:id="rId432"/>
    <p:sldId id="2769" r:id="rId433"/>
    <p:sldId id="2803" r:id="rId434"/>
    <p:sldId id="2768" r:id="rId435"/>
    <p:sldId id="2801" r:id="rId436"/>
    <p:sldId id="2770" r:id="rId437"/>
    <p:sldId id="2771" r:id="rId438"/>
    <p:sldId id="2802" r:id="rId439"/>
    <p:sldId id="2772" r:id="rId440"/>
    <p:sldId id="2863" r:id="rId441"/>
    <p:sldId id="2820" r:id="rId442"/>
    <p:sldId id="2819" r:id="rId443"/>
    <p:sldId id="2818" r:id="rId444"/>
    <p:sldId id="2800" r:id="rId445"/>
    <p:sldId id="2773" r:id="rId446"/>
    <p:sldId id="2774" r:id="rId447"/>
    <p:sldId id="2775" r:id="rId448"/>
    <p:sldId id="2809" r:id="rId449"/>
    <p:sldId id="2776" r:id="rId450"/>
    <p:sldId id="2777" r:id="rId451"/>
    <p:sldId id="2778" r:id="rId452"/>
    <p:sldId id="2779" r:id="rId453"/>
    <p:sldId id="2810" r:id="rId454"/>
    <p:sldId id="2780" r:id="rId455"/>
    <p:sldId id="2781" r:id="rId456"/>
    <p:sldId id="2782" r:id="rId457"/>
    <p:sldId id="2783" r:id="rId458"/>
    <p:sldId id="2811" r:id="rId459"/>
    <p:sldId id="2784" r:id="rId460"/>
    <p:sldId id="2826" r:id="rId461"/>
    <p:sldId id="2859" r:id="rId462"/>
    <p:sldId id="2860" r:id="rId463"/>
    <p:sldId id="2864" r:id="rId464"/>
    <p:sldId id="2861" r:id="rId465"/>
    <p:sldId id="2866" r:id="rId466"/>
    <p:sldId id="2865" r:id="rId467"/>
    <p:sldId id="2867" r:id="rId468"/>
    <p:sldId id="2853" r:id="rId469"/>
    <p:sldId id="2844" r:id="rId470"/>
    <p:sldId id="2824" r:id="rId471"/>
    <p:sldId id="2833" r:id="rId472"/>
    <p:sldId id="2825" r:id="rId473"/>
    <p:sldId id="2834" r:id="rId474"/>
    <p:sldId id="2847" r:id="rId475"/>
    <p:sldId id="2848" r:id="rId476"/>
    <p:sldId id="2849" r:id="rId477"/>
    <p:sldId id="2829" r:id="rId478"/>
    <p:sldId id="2854" r:id="rId479"/>
    <p:sldId id="2852" r:id="rId480"/>
    <p:sldId id="2850" r:id="rId481"/>
    <p:sldId id="2851" r:id="rId482"/>
    <p:sldId id="2855" r:id="rId483"/>
    <p:sldId id="2856" r:id="rId484"/>
    <p:sldId id="2857" r:id="rId485"/>
    <p:sldId id="2858" r:id="rId486"/>
    <p:sldId id="2840" r:id="rId487"/>
    <p:sldId id="2835" r:id="rId488"/>
    <p:sldId id="2836" r:id="rId489"/>
    <p:sldId id="2837" r:id="rId490"/>
    <p:sldId id="2838" r:id="rId491"/>
    <p:sldId id="2797" r:id="rId492"/>
    <p:sldId id="2785" r:id="rId493"/>
    <p:sldId id="2786" r:id="rId494"/>
    <p:sldId id="2812" r:id="rId495"/>
    <p:sldId id="2787" r:id="rId496"/>
    <p:sldId id="2813" r:id="rId497"/>
    <p:sldId id="2796" r:id="rId498"/>
    <p:sldId id="2788" r:id="rId499"/>
    <p:sldId id="2789" r:id="rId500"/>
    <p:sldId id="2790" r:id="rId501"/>
    <p:sldId id="2792" r:id="rId502"/>
    <p:sldId id="2791" r:id="rId503"/>
    <p:sldId id="2793" r:id="rId504"/>
    <p:sldId id="2806" r:id="rId505"/>
    <p:sldId id="2794" r:id="rId506"/>
    <p:sldId id="2795" r:id="rId507"/>
    <p:sldId id="2805" r:id="rId508"/>
    <p:sldId id="2807" r:id="rId509"/>
    <p:sldId id="2808" r:id="rId510"/>
    <p:sldId id="2868" r:id="rId511"/>
    <p:sldId id="2869" r:id="rId512"/>
    <p:sldId id="2870" r:id="rId513"/>
    <p:sldId id="2872" r:id="rId514"/>
    <p:sldId id="2895" r:id="rId515"/>
    <p:sldId id="2874" r:id="rId516"/>
    <p:sldId id="2888" r:id="rId517"/>
    <p:sldId id="2873" r:id="rId518"/>
    <p:sldId id="2891" r:id="rId519"/>
    <p:sldId id="2894" r:id="rId520"/>
    <p:sldId id="2876" r:id="rId521"/>
    <p:sldId id="2886" r:id="rId522"/>
    <p:sldId id="2875" r:id="rId523"/>
    <p:sldId id="2885" r:id="rId524"/>
    <p:sldId id="2883" r:id="rId525"/>
    <p:sldId id="2893" r:id="rId526"/>
    <p:sldId id="2884" r:id="rId527"/>
    <p:sldId id="2892" r:id="rId528"/>
    <p:sldId id="2887" r:id="rId529"/>
    <p:sldId id="2881" r:id="rId530"/>
    <p:sldId id="2890" r:id="rId531"/>
    <p:sldId id="2880" r:id="rId532"/>
    <p:sldId id="2990" r:id="rId533"/>
    <p:sldId id="2991" r:id="rId534"/>
    <p:sldId id="2889" r:id="rId535"/>
    <p:sldId id="2879" r:id="rId536"/>
    <p:sldId id="2907" r:id="rId537"/>
    <p:sldId id="2935" r:id="rId538"/>
    <p:sldId id="2941" r:id="rId539"/>
    <p:sldId id="2981" r:id="rId540"/>
    <p:sldId id="2939" r:id="rId541"/>
    <p:sldId id="3019" r:id="rId542"/>
    <p:sldId id="2940" r:id="rId543"/>
    <p:sldId id="2982" r:id="rId544"/>
    <p:sldId id="2936" r:id="rId545"/>
    <p:sldId id="3020" r:id="rId546"/>
    <p:sldId id="2937" r:id="rId547"/>
    <p:sldId id="3022" r:id="rId548"/>
    <p:sldId id="2938" r:id="rId549"/>
    <p:sldId id="2943" r:id="rId550"/>
    <p:sldId id="2908" r:id="rId551"/>
    <p:sldId id="2910" r:id="rId552"/>
    <p:sldId id="2911" r:id="rId553"/>
    <p:sldId id="2929" r:id="rId554"/>
    <p:sldId id="2979" r:id="rId555"/>
    <p:sldId id="2930" r:id="rId556"/>
    <p:sldId id="2931" r:id="rId557"/>
    <p:sldId id="2932" r:id="rId558"/>
    <p:sldId id="3023" r:id="rId559"/>
    <p:sldId id="2909" r:id="rId560"/>
    <p:sldId id="2914" r:id="rId561"/>
    <p:sldId id="2915" r:id="rId562"/>
    <p:sldId id="2928" r:id="rId563"/>
    <p:sldId id="2980" r:id="rId564"/>
    <p:sldId id="2920" r:id="rId565"/>
    <p:sldId id="2977" r:id="rId566"/>
    <p:sldId id="2921" r:id="rId567"/>
    <p:sldId id="3108" r:id="rId568"/>
    <p:sldId id="3109" r:id="rId569"/>
    <p:sldId id="3110" r:id="rId570"/>
    <p:sldId id="3111" r:id="rId571"/>
    <p:sldId id="3112" r:id="rId572"/>
    <p:sldId id="3117" r:id="rId573"/>
    <p:sldId id="3115" r:id="rId574"/>
    <p:sldId id="3116" r:id="rId575"/>
    <p:sldId id="3118" r:id="rId576"/>
    <p:sldId id="3114" r:id="rId577"/>
    <p:sldId id="3119" r:id="rId578"/>
    <p:sldId id="3141" r:id="rId579"/>
    <p:sldId id="3149" r:id="rId580"/>
    <p:sldId id="3151" r:id="rId581"/>
    <p:sldId id="3152" r:id="rId582"/>
    <p:sldId id="3156" r:id="rId583"/>
    <p:sldId id="3157" r:id="rId584"/>
    <p:sldId id="3150" r:id="rId585"/>
    <p:sldId id="3155" r:id="rId586"/>
    <p:sldId id="3153" r:id="rId587"/>
    <p:sldId id="3154" r:id="rId588"/>
    <p:sldId id="3161" r:id="rId589"/>
    <p:sldId id="3163" r:id="rId590"/>
    <p:sldId id="3162" r:id="rId591"/>
    <p:sldId id="3164" r:id="rId592"/>
    <p:sldId id="3121" r:id="rId593"/>
    <p:sldId id="3145" r:id="rId594"/>
    <p:sldId id="3148" r:id="rId595"/>
    <p:sldId id="3123" r:id="rId596"/>
    <p:sldId id="3168" r:id="rId597"/>
    <p:sldId id="3147" r:id="rId598"/>
    <p:sldId id="3127" r:id="rId599"/>
    <p:sldId id="3125" r:id="rId600"/>
    <p:sldId id="3128" r:id="rId601"/>
    <p:sldId id="3126" r:id="rId602"/>
    <p:sldId id="3146" r:id="rId603"/>
    <p:sldId id="3122" r:id="rId604"/>
    <p:sldId id="3167" r:id="rId605"/>
    <p:sldId id="3166" r:id="rId606"/>
    <p:sldId id="3165" r:id="rId607"/>
    <p:sldId id="3129" r:id="rId608"/>
    <p:sldId id="3133" r:id="rId609"/>
    <p:sldId id="3130" r:id="rId610"/>
    <p:sldId id="3131" r:id="rId611"/>
    <p:sldId id="3132" r:id="rId612"/>
    <p:sldId id="3158" r:id="rId613"/>
    <p:sldId id="3134" r:id="rId614"/>
    <p:sldId id="3135" r:id="rId615"/>
    <p:sldId id="3136" r:id="rId616"/>
    <p:sldId id="3142" r:id="rId617"/>
    <p:sldId id="3159" r:id="rId618"/>
    <p:sldId id="3143" r:id="rId619"/>
    <p:sldId id="3160" r:id="rId620"/>
    <p:sldId id="3144" r:id="rId621"/>
    <p:sldId id="2896" r:id="rId622"/>
    <p:sldId id="3026" r:id="rId623"/>
    <p:sldId id="3024" r:id="rId624"/>
    <p:sldId id="3025" r:id="rId625"/>
    <p:sldId id="2955" r:id="rId626"/>
    <p:sldId id="3027" r:id="rId627"/>
    <p:sldId id="3032" r:id="rId628"/>
    <p:sldId id="3031" r:id="rId629"/>
    <p:sldId id="3028" r:id="rId630"/>
    <p:sldId id="3029" r:id="rId631"/>
    <p:sldId id="3033" r:id="rId632"/>
    <p:sldId id="3030" r:id="rId633"/>
    <p:sldId id="3034" r:id="rId634"/>
    <p:sldId id="3036" r:id="rId635"/>
    <p:sldId id="3035" r:id="rId636"/>
    <p:sldId id="2897" r:id="rId637"/>
    <p:sldId id="2898" r:id="rId638"/>
    <p:sldId id="2995" r:id="rId639"/>
    <p:sldId id="3014" r:id="rId640"/>
    <p:sldId id="2999" r:id="rId641"/>
    <p:sldId id="3000" r:id="rId642"/>
    <p:sldId id="3001" r:id="rId643"/>
    <p:sldId id="2899" r:id="rId644"/>
    <p:sldId id="2901" r:id="rId645"/>
    <p:sldId id="2900" r:id="rId646"/>
    <p:sldId id="2902" r:id="rId647"/>
    <p:sldId id="2996" r:id="rId648"/>
    <p:sldId id="2998" r:id="rId649"/>
    <p:sldId id="3015" r:id="rId650"/>
    <p:sldId id="3003" r:id="rId651"/>
    <p:sldId id="3004" r:id="rId652"/>
    <p:sldId id="2997" r:id="rId653"/>
    <p:sldId id="2905" r:id="rId654"/>
    <p:sldId id="2904" r:id="rId655"/>
    <p:sldId id="2906" r:id="rId656"/>
    <p:sldId id="2903" r:id="rId657"/>
    <p:sldId id="3002" r:id="rId658"/>
    <p:sldId id="3016" r:id="rId659"/>
    <p:sldId id="3007" r:id="rId660"/>
    <p:sldId id="3009" r:id="rId661"/>
    <p:sldId id="3012" r:id="rId662"/>
    <p:sldId id="3017" r:id="rId663"/>
    <p:sldId id="3008" r:id="rId664"/>
    <p:sldId id="3010" r:id="rId665"/>
    <p:sldId id="3013" r:id="rId666"/>
    <p:sldId id="3011" r:id="rId667"/>
    <p:sldId id="2950" r:id="rId668"/>
    <p:sldId id="2951" r:id="rId669"/>
    <p:sldId id="2976" r:id="rId670"/>
    <p:sldId id="2952" r:id="rId671"/>
    <p:sldId id="2953" r:id="rId672"/>
    <p:sldId id="2978" r:id="rId673"/>
    <p:sldId id="2954" r:id="rId674"/>
    <p:sldId id="2958" r:id="rId675"/>
    <p:sldId id="2959" r:id="rId676"/>
    <p:sldId id="3018" r:id="rId677"/>
    <p:sldId id="2956" r:id="rId678"/>
    <p:sldId id="2960" r:id="rId679"/>
    <p:sldId id="2968" r:id="rId680"/>
    <p:sldId id="2961" r:id="rId681"/>
    <p:sldId id="2969" r:id="rId682"/>
    <p:sldId id="2965" r:id="rId683"/>
    <p:sldId id="2962" r:id="rId684"/>
    <p:sldId id="2963" r:id="rId685"/>
    <p:sldId id="2957" r:id="rId686"/>
    <p:sldId id="2964" r:id="rId687"/>
    <p:sldId id="2970" r:id="rId688"/>
    <p:sldId id="2966" r:id="rId689"/>
    <p:sldId id="2967" r:id="rId690"/>
    <p:sldId id="3169" r:id="rId691"/>
    <p:sldId id="3170" r:id="rId692"/>
    <p:sldId id="3173" r:id="rId693"/>
    <p:sldId id="3174" r:id="rId694"/>
    <p:sldId id="3179" r:id="rId695"/>
    <p:sldId id="3171" r:id="rId696"/>
    <p:sldId id="3175" r:id="rId697"/>
    <p:sldId id="3181" r:id="rId698"/>
    <p:sldId id="3178" r:id="rId699"/>
    <p:sldId id="3188" r:id="rId700"/>
    <p:sldId id="3180" r:id="rId701"/>
    <p:sldId id="3172" r:id="rId702"/>
    <p:sldId id="3176" r:id="rId703"/>
    <p:sldId id="3182" r:id="rId704"/>
    <p:sldId id="3184" r:id="rId705"/>
    <p:sldId id="3183" r:id="rId706"/>
    <p:sldId id="3187" r:id="rId707"/>
    <p:sldId id="3185" r:id="rId708"/>
    <p:sldId id="3186" r:id="rId709"/>
    <p:sldId id="1973" r:id="rId710"/>
    <p:sldId id="1974" r:id="rId711"/>
    <p:sldId id="2443" r:id="rId712"/>
    <p:sldId id="2444" r:id="rId713"/>
    <p:sldId id="2455" r:id="rId714"/>
    <p:sldId id="2456" r:id="rId715"/>
    <p:sldId id="2457" r:id="rId716"/>
    <p:sldId id="2458" r:id="rId717"/>
    <p:sldId id="2459" r:id="rId718"/>
    <p:sldId id="2460" r:id="rId719"/>
    <p:sldId id="2658" r:id="rId720"/>
    <p:sldId id="1975" r:id="rId721"/>
    <p:sldId id="2655" r:id="rId722"/>
    <p:sldId id="2656" r:id="rId723"/>
    <p:sldId id="2657" r:id="rId724"/>
    <p:sldId id="2454" r:id="rId725"/>
    <p:sldId id="2659" r:id="rId726"/>
    <p:sldId id="2660" r:id="rId727"/>
    <p:sldId id="1981" r:id="rId728"/>
    <p:sldId id="2453" r:id="rId729"/>
    <p:sldId id="2470" r:id="rId730"/>
    <p:sldId id="2513" r:id="rId731"/>
    <p:sldId id="2514" r:id="rId732"/>
    <p:sldId id="2515" r:id="rId733"/>
    <p:sldId id="2481" r:id="rId734"/>
    <p:sldId id="2480" r:id="rId735"/>
    <p:sldId id="2718" r:id="rId736"/>
    <p:sldId id="2517" r:id="rId737"/>
    <p:sldId id="2483" r:id="rId738"/>
    <p:sldId id="2474" r:id="rId739"/>
    <p:sldId id="2465" r:id="rId740"/>
    <p:sldId id="2463" r:id="rId741"/>
    <p:sldId id="2464" r:id="rId742"/>
    <p:sldId id="2475" r:id="rId743"/>
    <p:sldId id="2476" r:id="rId744"/>
    <p:sldId id="2511" r:id="rId745"/>
    <p:sldId id="2477" r:id="rId746"/>
    <p:sldId id="2478" r:id="rId747"/>
    <p:sldId id="2473" r:id="rId748"/>
    <p:sldId id="2471" r:id="rId749"/>
    <p:sldId id="2472" r:id="rId750"/>
    <p:sldId id="2512" r:id="rId751"/>
    <p:sldId id="2520" r:id="rId752"/>
    <p:sldId id="2468" r:id="rId753"/>
    <p:sldId id="2479" r:id="rId754"/>
    <p:sldId id="2469" r:id="rId755"/>
    <p:sldId id="2518" r:id="rId756"/>
    <p:sldId id="2519" r:id="rId757"/>
    <p:sldId id="2504" r:id="rId758"/>
    <p:sldId id="2495" r:id="rId759"/>
    <p:sldId id="2507" r:id="rId760"/>
    <p:sldId id="2521" r:id="rId761"/>
    <p:sldId id="2506" r:id="rId762"/>
    <p:sldId id="2522" r:id="rId763"/>
    <p:sldId id="2523" r:id="rId764"/>
    <p:sldId id="2562" r:id="rId765"/>
    <p:sldId id="2563" r:id="rId766"/>
    <p:sldId id="2580" r:id="rId767"/>
    <p:sldId id="2564" r:id="rId768"/>
    <p:sldId id="2710" r:id="rId769"/>
    <p:sldId id="2565" r:id="rId770"/>
    <p:sldId id="2581" r:id="rId771"/>
    <p:sldId id="2582" r:id="rId772"/>
    <p:sldId id="2566" r:id="rId773"/>
    <p:sldId id="2711" r:id="rId774"/>
    <p:sldId id="2567" r:id="rId775"/>
    <p:sldId id="2568" r:id="rId776"/>
    <p:sldId id="2712" r:id="rId777"/>
    <p:sldId id="2569" r:id="rId778"/>
    <p:sldId id="2570" r:id="rId779"/>
    <p:sldId id="2571" r:id="rId780"/>
    <p:sldId id="2713" r:id="rId781"/>
    <p:sldId id="2572" r:id="rId782"/>
    <p:sldId id="2573" r:id="rId783"/>
    <p:sldId id="2574" r:id="rId784"/>
    <p:sldId id="2575" r:id="rId785"/>
    <p:sldId id="2654" r:id="rId786"/>
    <p:sldId id="2576" r:id="rId787"/>
    <p:sldId id="2577" r:id="rId788"/>
    <p:sldId id="2578" r:id="rId789"/>
    <p:sldId id="2579" r:id="rId790"/>
    <p:sldId id="2714" r:id="rId791"/>
    <p:sldId id="2719" r:id="rId792"/>
    <p:sldId id="2720" r:id="rId793"/>
    <p:sldId id="2715" r:id="rId794"/>
    <p:sldId id="2716" r:id="rId795"/>
    <p:sldId id="2717" r:id="rId796"/>
    <p:sldId id="2676" r:id="rId797"/>
    <p:sldId id="2677" r:id="rId798"/>
    <p:sldId id="2678" r:id="rId799"/>
    <p:sldId id="2680" r:id="rId800"/>
    <p:sldId id="2681" r:id="rId801"/>
    <p:sldId id="2685" r:id="rId802"/>
    <p:sldId id="2686" r:id="rId803"/>
    <p:sldId id="2687" r:id="rId804"/>
    <p:sldId id="2688" r:id="rId805"/>
    <p:sldId id="2689" r:id="rId806"/>
    <p:sldId id="2690" r:id="rId807"/>
    <p:sldId id="2691" r:id="rId808"/>
    <p:sldId id="2693" r:id="rId809"/>
    <p:sldId id="2694" r:id="rId810"/>
    <p:sldId id="2695" r:id="rId811"/>
    <p:sldId id="2697" r:id="rId812"/>
    <p:sldId id="2698" r:id="rId813"/>
    <p:sldId id="2699" r:id="rId814"/>
    <p:sldId id="2700" r:id="rId815"/>
    <p:sldId id="2701" r:id="rId816"/>
    <p:sldId id="2702" r:id="rId817"/>
    <p:sldId id="2703" r:id="rId818"/>
    <p:sldId id="2017" r:id="rId819"/>
    <p:sldId id="2018" r:id="rId820"/>
    <p:sldId id="2019" r:id="rId821"/>
    <p:sldId id="2653" r:id="rId822"/>
    <p:sldId id="2020" r:id="rId823"/>
    <p:sldId id="2021" r:id="rId824"/>
    <p:sldId id="2022" r:id="rId825"/>
    <p:sldId id="2023" r:id="rId826"/>
    <p:sldId id="2707" r:id="rId827"/>
    <p:sldId id="2708" r:id="rId828"/>
    <p:sldId id="2709" r:id="rId829"/>
    <p:sldId id="2652" r:id="rId830"/>
    <p:sldId id="2024" r:id="rId831"/>
    <p:sldId id="2025" r:id="rId832"/>
    <p:sldId id="2026" r:id="rId833"/>
    <p:sldId id="2027" r:id="rId834"/>
    <p:sldId id="2028" r:id="rId835"/>
    <p:sldId id="2029" r:id="rId836"/>
    <p:sldId id="2030" r:id="rId837"/>
    <p:sldId id="2031" r:id="rId838"/>
    <p:sldId id="2032" r:id="rId839"/>
    <p:sldId id="2033" r:id="rId840"/>
    <p:sldId id="2651" r:id="rId841"/>
    <p:sldId id="2034" r:id="rId842"/>
    <p:sldId id="2035" r:id="rId843"/>
    <p:sldId id="2036" r:id="rId844"/>
    <p:sldId id="2037" r:id="rId845"/>
    <p:sldId id="2648" r:id="rId846"/>
    <p:sldId id="2038" r:id="rId847"/>
    <p:sldId id="2039" r:id="rId848"/>
    <p:sldId id="2649" r:id="rId849"/>
    <p:sldId id="2040" r:id="rId850"/>
    <p:sldId id="2650" r:id="rId851"/>
    <p:sldId id="2041" r:id="rId852"/>
    <p:sldId id="2042" r:id="rId853"/>
    <p:sldId id="2043" r:id="rId854"/>
    <p:sldId id="2044" r:id="rId855"/>
    <p:sldId id="2045" r:id="rId856"/>
    <p:sldId id="2046" r:id="rId857"/>
    <p:sldId id="2047" r:id="rId858"/>
    <p:sldId id="2048" r:id="rId859"/>
    <p:sldId id="2049" r:id="rId860"/>
    <p:sldId id="2050" r:id="rId861"/>
    <p:sldId id="2051" r:id="rId862"/>
    <p:sldId id="2052" r:id="rId863"/>
    <p:sldId id="2053" r:id="rId864"/>
    <p:sldId id="2054" r:id="rId865"/>
    <p:sldId id="2055" r:id="rId866"/>
    <p:sldId id="2056" r:id="rId867"/>
    <p:sldId id="2057" r:id="rId868"/>
    <p:sldId id="2058" r:id="rId869"/>
    <p:sldId id="2059" r:id="rId870"/>
    <p:sldId id="2060" r:id="rId871"/>
    <p:sldId id="2061" r:id="rId872"/>
    <p:sldId id="2062" r:id="rId873"/>
    <p:sldId id="2063" r:id="rId874"/>
    <p:sldId id="2064" r:id="rId875"/>
    <p:sldId id="2065" r:id="rId876"/>
    <p:sldId id="2066" r:id="rId877"/>
    <p:sldId id="2550" r:id="rId878"/>
    <p:sldId id="2551" r:id="rId879"/>
    <p:sldId id="2552" r:id="rId880"/>
    <p:sldId id="2606" r:id="rId881"/>
    <p:sldId id="2726" r:id="rId882"/>
    <p:sldId id="2728" r:id="rId883"/>
    <p:sldId id="2727" r:id="rId884"/>
    <p:sldId id="2607" r:id="rId885"/>
    <p:sldId id="2553" r:id="rId886"/>
    <p:sldId id="2554" r:id="rId887"/>
    <p:sldId id="2608" r:id="rId888"/>
    <p:sldId id="2556" r:id="rId889"/>
    <p:sldId id="2557" r:id="rId890"/>
    <p:sldId id="2558" r:id="rId891"/>
    <p:sldId id="2755" r:id="rId892"/>
    <p:sldId id="2756" r:id="rId893"/>
    <p:sldId id="2757" r:id="rId894"/>
    <p:sldId id="2758" r:id="rId895"/>
    <p:sldId id="2759" r:id="rId896"/>
    <p:sldId id="2630" r:id="rId897"/>
    <p:sldId id="2631" r:id="rId898"/>
    <p:sldId id="2632" r:id="rId899"/>
    <p:sldId id="2609" r:id="rId900"/>
    <p:sldId id="2610" r:id="rId901"/>
    <p:sldId id="2611" r:id="rId902"/>
    <p:sldId id="2612" r:id="rId903"/>
    <p:sldId id="2613" r:id="rId904"/>
    <p:sldId id="2615" r:id="rId905"/>
    <p:sldId id="2721" r:id="rId906"/>
    <p:sldId id="2722" r:id="rId907"/>
    <p:sldId id="2723" r:id="rId908"/>
    <p:sldId id="2526" r:id="rId909"/>
    <p:sldId id="2750" r:id="rId910"/>
    <p:sldId id="2751" r:id="rId911"/>
    <p:sldId id="2752" r:id="rId912"/>
    <p:sldId id="2729" r:id="rId913"/>
    <p:sldId id="2730" r:id="rId914"/>
    <p:sldId id="2744" r:id="rId915"/>
    <p:sldId id="2745" r:id="rId916"/>
    <p:sldId id="2746" r:id="rId917"/>
    <p:sldId id="2747" r:id="rId918"/>
    <p:sldId id="2741" r:id="rId919"/>
    <p:sldId id="2731" r:id="rId920"/>
    <p:sldId id="2740" r:id="rId921"/>
    <p:sldId id="2742" r:id="rId922"/>
    <p:sldId id="2743" r:id="rId923"/>
    <p:sldId id="2735" r:id="rId924"/>
    <p:sldId id="2732" r:id="rId925"/>
    <p:sldId id="2748" r:id="rId926"/>
    <p:sldId id="2749" r:id="rId927"/>
    <p:sldId id="2530" r:id="rId928"/>
    <p:sldId id="2531" r:id="rId929"/>
    <p:sldId id="2532" r:id="rId930"/>
    <p:sldId id="2560" r:id="rId931"/>
    <p:sldId id="2561" r:id="rId932"/>
    <p:sldId id="2724" r:id="rId933"/>
    <p:sldId id="2725" r:id="rId934"/>
    <p:sldId id="2626" r:id="rId935"/>
    <p:sldId id="2627" r:id="rId936"/>
    <p:sldId id="2629" r:id="rId937"/>
    <p:sldId id="2628" r:id="rId938"/>
    <p:sldId id="2533" r:id="rId939"/>
    <p:sldId id="2534" r:id="rId940"/>
    <p:sldId id="2535" r:id="rId941"/>
    <p:sldId id="2536" r:id="rId942"/>
    <p:sldId id="2537" r:id="rId943"/>
    <p:sldId id="2538" r:id="rId944"/>
    <p:sldId id="2539" r:id="rId945"/>
    <p:sldId id="2753" r:id="rId946"/>
    <p:sldId id="2754" r:id="rId947"/>
    <p:sldId id="2540" r:id="rId948"/>
    <p:sldId id="2541" r:id="rId949"/>
    <p:sldId id="2542" r:id="rId950"/>
    <p:sldId id="2543" r:id="rId951"/>
    <p:sldId id="2601" r:id="rId952"/>
    <p:sldId id="2602" r:id="rId953"/>
    <p:sldId id="2603" r:id="rId954"/>
    <p:sldId id="2616" r:id="rId955"/>
    <p:sldId id="2617" r:id="rId956"/>
    <p:sldId id="2618" r:id="rId957"/>
    <p:sldId id="2619" r:id="rId958"/>
    <p:sldId id="2620" r:id="rId959"/>
    <p:sldId id="2621" r:id="rId960"/>
    <p:sldId id="2622" r:id="rId961"/>
    <p:sldId id="2623" r:id="rId962"/>
    <p:sldId id="2624" r:id="rId963"/>
    <p:sldId id="2625" r:id="rId964"/>
    <p:sldId id="2122" r:id="rId965"/>
    <p:sldId id="2123" r:id="rId966"/>
    <p:sldId id="2124" r:id="rId967"/>
    <p:sldId id="2125" r:id="rId968"/>
    <p:sldId id="2126" r:id="rId969"/>
    <p:sldId id="1663" r:id="rId970"/>
    <p:sldId id="1664" r:id="rId971"/>
    <p:sldId id="1665" r:id="rId972"/>
    <p:sldId id="1670" r:id="rId973"/>
    <p:sldId id="1666" r:id="rId974"/>
    <p:sldId id="1667" r:id="rId975"/>
    <p:sldId id="1671" r:id="rId976"/>
    <p:sldId id="2423" r:id="rId977"/>
    <p:sldId id="2375" r:id="rId978"/>
    <p:sldId id="2389" r:id="rId979"/>
    <p:sldId id="2377" r:id="rId980"/>
    <p:sldId id="2380" r:id="rId981"/>
    <p:sldId id="2383" r:id="rId982"/>
    <p:sldId id="2385" r:id="rId983"/>
    <p:sldId id="2407" r:id="rId984"/>
    <p:sldId id="2406" r:id="rId985"/>
    <p:sldId id="2388" r:id="rId986"/>
    <p:sldId id="2378" r:id="rId987"/>
    <p:sldId id="2381" r:id="rId988"/>
    <p:sldId id="2397" r:id="rId989"/>
    <p:sldId id="2398" r:id="rId990"/>
    <p:sldId id="2374" r:id="rId991"/>
    <p:sldId id="1672" r:id="rId992"/>
    <p:sldId id="1673" r:id="rId993"/>
    <p:sldId id="2365" r:id="rId994"/>
    <p:sldId id="1675" r:id="rId995"/>
    <p:sldId id="1676" r:id="rId996"/>
    <p:sldId id="2368" r:id="rId997"/>
    <p:sldId id="2370" r:id="rId998"/>
    <p:sldId id="1674" r:id="rId999"/>
    <p:sldId id="2424" r:id="rId1000"/>
    <p:sldId id="2395" r:id="rId1001"/>
    <p:sldId id="2366" r:id="rId1002"/>
    <p:sldId id="1677" r:id="rId1003"/>
    <p:sldId id="1678" r:id="rId1004"/>
    <p:sldId id="2367" r:id="rId1005"/>
    <p:sldId id="1679" r:id="rId1006"/>
    <p:sldId id="2369" r:id="rId1007"/>
    <p:sldId id="2410" r:id="rId1008"/>
    <p:sldId id="2371" r:id="rId1009"/>
    <p:sldId id="2411" r:id="rId1010"/>
    <p:sldId id="2412" r:id="rId1011"/>
    <p:sldId id="2409" r:id="rId1012"/>
    <p:sldId id="2402" r:id="rId1013"/>
    <p:sldId id="2386" r:id="rId1014"/>
    <p:sldId id="2372" r:id="rId1015"/>
    <p:sldId id="2408" r:id="rId1016"/>
    <p:sldId id="2404" r:id="rId1017"/>
    <p:sldId id="2405" r:id="rId1018"/>
    <p:sldId id="2373" r:id="rId1019"/>
    <p:sldId id="1696" r:id="rId1020"/>
    <p:sldId id="1697" r:id="rId1021"/>
    <p:sldId id="2387" r:id="rId1022"/>
    <p:sldId id="2390" r:id="rId1023"/>
    <p:sldId id="1698" r:id="rId1024"/>
    <p:sldId id="1700" r:id="rId1025"/>
    <p:sldId id="2392" r:id="rId1026"/>
    <p:sldId id="2391" r:id="rId1027"/>
    <p:sldId id="1699" r:id="rId1028"/>
    <p:sldId id="2393" r:id="rId1029"/>
    <p:sldId id="1701" r:id="rId1030"/>
    <p:sldId id="1702" r:id="rId1031"/>
    <p:sldId id="1703" r:id="rId1032"/>
    <p:sldId id="1704" r:id="rId1033"/>
    <p:sldId id="1705" r:id="rId1034"/>
    <p:sldId id="2394" r:id="rId1035"/>
    <p:sldId id="1706" r:id="rId1036"/>
    <p:sldId id="2400" r:id="rId1037"/>
    <p:sldId id="2401" r:id="rId1038"/>
    <p:sldId id="2396" r:id="rId1039"/>
    <p:sldId id="1707" r:id="rId1040"/>
    <p:sldId id="2399" r:id="rId1041"/>
    <p:sldId id="1709" r:id="rId1042"/>
    <p:sldId id="1710" r:id="rId1043"/>
    <p:sldId id="1720" r:id="rId1044"/>
    <p:sldId id="1721" r:id="rId1045"/>
    <p:sldId id="2413" r:id="rId1046"/>
    <p:sldId id="1722" r:id="rId1047"/>
    <p:sldId id="2414" r:id="rId1048"/>
    <p:sldId id="2415" r:id="rId1049"/>
    <p:sldId id="1723" r:id="rId1050"/>
    <p:sldId id="1724" r:id="rId1051"/>
    <p:sldId id="1725" r:id="rId1052"/>
    <p:sldId id="1726" r:id="rId1053"/>
    <p:sldId id="1727" r:id="rId1054"/>
    <p:sldId id="1728" r:id="rId1055"/>
    <p:sldId id="2416" r:id="rId1056"/>
    <p:sldId id="1730" r:id="rId1057"/>
    <p:sldId id="1731" r:id="rId1058"/>
    <p:sldId id="1732" r:id="rId1059"/>
    <p:sldId id="1733" r:id="rId1060"/>
    <p:sldId id="2417" r:id="rId1061"/>
    <p:sldId id="1734" r:id="rId1062"/>
    <p:sldId id="2418" r:id="rId1063"/>
    <p:sldId id="2419" r:id="rId1064"/>
    <p:sldId id="1735" r:id="rId1065"/>
    <p:sldId id="1736" r:id="rId1066"/>
    <p:sldId id="1737" r:id="rId1067"/>
    <p:sldId id="1738" r:id="rId1068"/>
    <p:sldId id="1739" r:id="rId1069"/>
    <p:sldId id="1740" r:id="rId1070"/>
    <p:sldId id="1741" r:id="rId1071"/>
    <p:sldId id="2420" r:id="rId1072"/>
    <p:sldId id="1742" r:id="rId1073"/>
    <p:sldId id="1743" r:id="rId1074"/>
    <p:sldId id="1744" r:id="rId1075"/>
    <p:sldId id="1745" r:id="rId1076"/>
    <p:sldId id="1746" r:id="rId1077"/>
    <p:sldId id="1747" r:id="rId1078"/>
    <p:sldId id="1748" r:id="rId1079"/>
    <p:sldId id="1749" r:id="rId1080"/>
    <p:sldId id="1750" r:id="rId1081"/>
    <p:sldId id="2428" r:id="rId1082"/>
    <p:sldId id="2429" r:id="rId1083"/>
    <p:sldId id="2433" r:id="rId1084"/>
    <p:sldId id="1751" r:id="rId1085"/>
    <p:sldId id="1752" r:id="rId1086"/>
    <p:sldId id="1753" r:id="rId1087"/>
    <p:sldId id="1754" r:id="rId1088"/>
    <p:sldId id="1755" r:id="rId1089"/>
    <p:sldId id="1756" r:id="rId1090"/>
    <p:sldId id="1757" r:id="rId1091"/>
    <p:sldId id="1758" r:id="rId1092"/>
    <p:sldId id="1760" r:id="rId1093"/>
    <p:sldId id="1761" r:id="rId1094"/>
    <p:sldId id="1762" r:id="rId1095"/>
    <p:sldId id="1763" r:id="rId1096"/>
    <p:sldId id="2425" r:id="rId1097"/>
    <p:sldId id="1765" r:id="rId1098"/>
    <p:sldId id="1766" r:id="rId1099"/>
    <p:sldId id="1768" r:id="rId1100"/>
    <p:sldId id="1769" r:id="rId1101"/>
    <p:sldId id="1770" r:id="rId1102"/>
    <p:sldId id="1771" r:id="rId1103"/>
    <p:sldId id="1772" r:id="rId1104"/>
    <p:sldId id="2437" r:id="rId1105"/>
    <p:sldId id="2438" r:id="rId1106"/>
    <p:sldId id="1773" r:id="rId1107"/>
    <p:sldId id="2436" r:id="rId1108"/>
    <p:sldId id="1775" r:id="rId1109"/>
    <p:sldId id="1774" r:id="rId1110"/>
    <p:sldId id="1776" r:id="rId1111"/>
    <p:sldId id="1777" r:id="rId1112"/>
    <p:sldId id="1778" r:id="rId1113"/>
    <p:sldId id="2435" r:id="rId1114"/>
    <p:sldId id="1788" r:id="rId1115"/>
    <p:sldId id="1789" r:id="rId1116"/>
    <p:sldId id="1790" r:id="rId1117"/>
    <p:sldId id="1791" r:id="rId1118"/>
    <p:sldId id="2439" r:id="rId1119"/>
    <p:sldId id="1792" r:id="rId1120"/>
    <p:sldId id="1793" r:id="rId1121"/>
    <p:sldId id="1794" r:id="rId1122"/>
    <p:sldId id="1795" r:id="rId1123"/>
    <p:sldId id="1796" r:id="rId1124"/>
    <p:sldId id="1797" r:id="rId1125"/>
    <p:sldId id="1798" r:id="rId1126"/>
    <p:sldId id="1799" r:id="rId1127"/>
    <p:sldId id="1800" r:id="rId1128"/>
    <p:sldId id="1801" r:id="rId1129"/>
    <p:sldId id="1803" r:id="rId1130"/>
    <p:sldId id="1804" r:id="rId1131"/>
    <p:sldId id="1805" r:id="rId1132"/>
    <p:sldId id="1806" r:id="rId1133"/>
    <p:sldId id="1807" r:id="rId1134"/>
    <p:sldId id="1813" r:id="rId1135"/>
    <p:sldId id="1812" r:id="rId1136"/>
    <p:sldId id="1814" r:id="rId1137"/>
    <p:sldId id="1818" r:id="rId1138"/>
    <p:sldId id="1819" r:id="rId1139"/>
    <p:sldId id="1820" r:id="rId1140"/>
    <p:sldId id="1821" r:id="rId1141"/>
    <p:sldId id="1822" r:id="rId1142"/>
    <p:sldId id="1823" r:id="rId1143"/>
    <p:sldId id="1824" r:id="rId1144"/>
    <p:sldId id="1825" r:id="rId1145"/>
    <p:sldId id="1826" r:id="rId1146"/>
    <p:sldId id="1827" r:id="rId1147"/>
    <p:sldId id="1828" r:id="rId1148"/>
    <p:sldId id="1829" r:id="rId1149"/>
    <p:sldId id="1830" r:id="rId1150"/>
    <p:sldId id="2440" r:id="rId1151"/>
    <p:sldId id="1831" r:id="rId1152"/>
    <p:sldId id="1832" r:id="rId1153"/>
    <p:sldId id="1834" r:id="rId1154"/>
    <p:sldId id="1835" r:id="rId1155"/>
    <p:sldId id="1836" r:id="rId1156"/>
    <p:sldId id="1837" r:id="rId1157"/>
    <p:sldId id="1838" r:id="rId1158"/>
    <p:sldId id="1839" r:id="rId1159"/>
    <p:sldId id="1840" r:id="rId1160"/>
    <p:sldId id="1841" r:id="rId1161"/>
    <p:sldId id="1842" r:id="rId1162"/>
    <p:sldId id="1843" r:id="rId1163"/>
    <p:sldId id="1844" r:id="rId1164"/>
    <p:sldId id="1845" r:id="rId1165"/>
    <p:sldId id="1846" r:id="rId1166"/>
    <p:sldId id="1847" r:id="rId1167"/>
    <p:sldId id="1848" r:id="rId1168"/>
    <p:sldId id="1849" r:id="rId1169"/>
    <p:sldId id="1850" r:id="rId1170"/>
    <p:sldId id="1851" r:id="rId1171"/>
    <p:sldId id="1852" r:id="rId1172"/>
    <p:sldId id="1853" r:id="rId1173"/>
    <p:sldId id="1854" r:id="rId1174"/>
    <p:sldId id="2137" r:id="rId1175"/>
    <p:sldId id="1855" r:id="rId1176"/>
    <p:sldId id="1856" r:id="rId1177"/>
    <p:sldId id="1857" r:id="rId1178"/>
    <p:sldId id="1858" r:id="rId1179"/>
    <p:sldId id="1859" r:id="rId1180"/>
    <p:sldId id="1860" r:id="rId1181"/>
    <p:sldId id="1861" r:id="rId1182"/>
    <p:sldId id="1862" r:id="rId1183"/>
    <p:sldId id="1863" r:id="rId1184"/>
    <p:sldId id="1864" r:id="rId1185"/>
    <p:sldId id="1865" r:id="rId1186"/>
    <p:sldId id="1866" r:id="rId1187"/>
    <p:sldId id="1867" r:id="rId1188"/>
    <p:sldId id="1868" r:id="rId1189"/>
    <p:sldId id="1893" r:id="rId1190"/>
    <p:sldId id="1894" r:id="rId1191"/>
    <p:sldId id="1895" r:id="rId1192"/>
    <p:sldId id="1896" r:id="rId1193"/>
    <p:sldId id="1897" r:id="rId1194"/>
    <p:sldId id="1898" r:id="rId1195"/>
    <p:sldId id="1899" r:id="rId1196"/>
    <p:sldId id="1900" r:id="rId1197"/>
    <p:sldId id="1901" r:id="rId1198"/>
    <p:sldId id="1902" r:id="rId1199"/>
    <p:sldId id="1903" r:id="rId1200"/>
    <p:sldId id="1904" r:id="rId1201"/>
    <p:sldId id="1905" r:id="rId1202"/>
    <p:sldId id="1906" r:id="rId1203"/>
    <p:sldId id="1907" r:id="rId1204"/>
    <p:sldId id="1908" r:id="rId1205"/>
    <p:sldId id="1909" r:id="rId1206"/>
    <p:sldId id="1910" r:id="rId1207"/>
    <p:sldId id="1911" r:id="rId1208"/>
    <p:sldId id="1912" r:id="rId1209"/>
    <p:sldId id="1913" r:id="rId1210"/>
    <p:sldId id="1914" r:id="rId1211"/>
    <p:sldId id="1915" r:id="rId1212"/>
    <p:sldId id="1916" r:id="rId1213"/>
    <p:sldId id="1917" r:id="rId1214"/>
    <p:sldId id="1918" r:id="rId1215"/>
    <p:sldId id="1919" r:id="rId1216"/>
    <p:sldId id="1920" r:id="rId1217"/>
    <p:sldId id="1921" r:id="rId1218"/>
    <p:sldId id="1922" r:id="rId1219"/>
    <p:sldId id="1923" r:id="rId1220"/>
    <p:sldId id="1924" r:id="rId1221"/>
    <p:sldId id="1925" r:id="rId1222"/>
    <p:sldId id="1926" r:id="rId1223"/>
    <p:sldId id="1927" r:id="rId1224"/>
    <p:sldId id="1928" r:id="rId1225"/>
    <p:sldId id="1930" r:id="rId1226"/>
    <p:sldId id="1931" r:id="rId1227"/>
    <p:sldId id="1932" r:id="rId1228"/>
    <p:sldId id="1933" r:id="rId1229"/>
    <p:sldId id="1934" r:id="rId1230"/>
    <p:sldId id="1935" r:id="rId1231"/>
    <p:sldId id="1936" r:id="rId1232"/>
    <p:sldId id="1937" r:id="rId1233"/>
    <p:sldId id="1938" r:id="rId1234"/>
    <p:sldId id="1939" r:id="rId1235"/>
    <p:sldId id="1940" r:id="rId1236"/>
    <p:sldId id="1941" r:id="rId1237"/>
    <p:sldId id="1942" r:id="rId1238"/>
    <p:sldId id="1943" r:id="rId1239"/>
    <p:sldId id="1944" r:id="rId1240"/>
    <p:sldId id="1945" r:id="rId1241"/>
    <p:sldId id="1946" r:id="rId1242"/>
    <p:sldId id="1947" r:id="rId1243"/>
    <p:sldId id="1948" r:id="rId1244"/>
    <p:sldId id="1949" r:id="rId1245"/>
    <p:sldId id="1950" r:id="rId1246"/>
    <p:sldId id="1951" r:id="rId1247"/>
    <p:sldId id="1952" r:id="rId1248"/>
    <p:sldId id="1953" r:id="rId1249"/>
    <p:sldId id="1954" r:id="rId1250"/>
    <p:sldId id="1955" r:id="rId1251"/>
    <p:sldId id="1956" r:id="rId1252"/>
    <p:sldId id="1957" r:id="rId1253"/>
    <p:sldId id="1958" r:id="rId1254"/>
    <p:sldId id="1959" r:id="rId1255"/>
    <p:sldId id="1960" r:id="rId1256"/>
    <p:sldId id="1961" r:id="rId1257"/>
    <p:sldId id="1962" r:id="rId1258"/>
    <p:sldId id="1963" r:id="rId1259"/>
    <p:sldId id="1964" r:id="rId1260"/>
    <p:sldId id="1965" r:id="rId1261"/>
    <p:sldId id="1966" r:id="rId1262"/>
    <p:sldId id="1967" r:id="rId1263"/>
    <p:sldId id="1968" r:id="rId1264"/>
    <p:sldId id="1969" r:id="rId1265"/>
    <p:sldId id="1970" r:id="rId1266"/>
    <p:sldId id="1971" r:id="rId1267"/>
    <p:sldId id="1972" r:id="rId1268"/>
    <p:sldId id="2441" r:id="rId1269"/>
    <p:sldId id="2442" r:id="rId12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903" Type="http://schemas.openxmlformats.org/officeDocument/2006/relationships/slide" Target="slides/slide902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357" Type="http://schemas.openxmlformats.org/officeDocument/2006/relationships/slide" Target="slides/slide356.xml"/><Relationship Id="rId1110" Type="http://schemas.openxmlformats.org/officeDocument/2006/relationships/slide" Target="slides/slide1109.xml"/><Relationship Id="rId1194" Type="http://schemas.openxmlformats.org/officeDocument/2006/relationships/slide" Target="slides/slide1193.xml"/><Relationship Id="rId1208" Type="http://schemas.openxmlformats.org/officeDocument/2006/relationships/slide" Target="slides/slide1207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270" Type="http://schemas.openxmlformats.org/officeDocument/2006/relationships/slide" Target="slides/slide269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presProps" Target="presProp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03" Type="http://schemas.openxmlformats.org/officeDocument/2006/relationships/slide" Target="slides/slide1002.xml"/><Relationship Id="rId1087" Type="http://schemas.openxmlformats.org/officeDocument/2006/relationships/slide" Target="slides/slide1086.xml"/><Relationship Id="rId1210" Type="http://schemas.openxmlformats.org/officeDocument/2006/relationships/slide" Target="slides/slide120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907" Type="http://schemas.openxmlformats.org/officeDocument/2006/relationships/slide" Target="slides/slide906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252" Type="http://schemas.openxmlformats.org/officeDocument/2006/relationships/slide" Target="slides/slide251.xml"/><Relationship Id="rId1103" Type="http://schemas.openxmlformats.org/officeDocument/2006/relationships/slide" Target="slides/slide1102.xml"/><Relationship Id="rId1187" Type="http://schemas.openxmlformats.org/officeDocument/2006/relationships/slide" Target="slides/slide1186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920" Type="http://schemas.openxmlformats.org/officeDocument/2006/relationships/slide" Target="slides/slide919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03" Type="http://schemas.openxmlformats.org/officeDocument/2006/relationships/slide" Target="slides/slide120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07" Type="http://schemas.openxmlformats.org/officeDocument/2006/relationships/slide" Target="slides/slide1106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02" Type="http://schemas.openxmlformats.org/officeDocument/2006/relationships/slide" Target="slides/slide901.xml"/><Relationship Id="rId986" Type="http://schemas.openxmlformats.org/officeDocument/2006/relationships/slide" Target="slides/slide985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1207" Type="http://schemas.openxmlformats.org/officeDocument/2006/relationships/slide" Target="slides/slide120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notesMaster" Target="notesMasters/notesMaster1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1220" Type="http://schemas.openxmlformats.org/officeDocument/2006/relationships/slide" Target="slides/slide121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1024" Type="http://schemas.openxmlformats.org/officeDocument/2006/relationships/slide" Target="slides/slide1023.xml"/><Relationship Id="rId1066" Type="http://schemas.openxmlformats.org/officeDocument/2006/relationships/slide" Target="slides/slide1065.xml"/><Relationship Id="rId1231" Type="http://schemas.openxmlformats.org/officeDocument/2006/relationships/slide" Target="slides/slide1230.xml"/><Relationship Id="rId1273" Type="http://schemas.openxmlformats.org/officeDocument/2006/relationships/viewProps" Target="viewProps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50" Type="http://schemas.openxmlformats.org/officeDocument/2006/relationships/slide" Target="slides/slide849.xml"/><Relationship Id="rId892" Type="http://schemas.openxmlformats.org/officeDocument/2006/relationships/slide" Target="slides/slide891.xml"/><Relationship Id="rId906" Type="http://schemas.openxmlformats.org/officeDocument/2006/relationships/slide" Target="slides/slide905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1175" Type="http://schemas.openxmlformats.org/officeDocument/2006/relationships/slide" Target="slides/slide117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1035" Type="http://schemas.openxmlformats.org/officeDocument/2006/relationships/slide" Target="slides/slide1034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242" Type="http://schemas.openxmlformats.org/officeDocument/2006/relationships/slide" Target="slides/slide124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861" Type="http://schemas.openxmlformats.org/officeDocument/2006/relationships/slide" Target="slides/slide860.xml"/><Relationship Id="rId917" Type="http://schemas.openxmlformats.org/officeDocument/2006/relationships/slide" Target="slides/slide916.xml"/><Relationship Id="rId959" Type="http://schemas.openxmlformats.org/officeDocument/2006/relationships/slide" Target="slides/slide958.xml"/><Relationship Id="rId1102" Type="http://schemas.openxmlformats.org/officeDocument/2006/relationships/slide" Target="slides/slide1101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1144" Type="http://schemas.openxmlformats.org/officeDocument/2006/relationships/slide" Target="slides/slide1143.xml"/><Relationship Id="rId1186" Type="http://schemas.openxmlformats.org/officeDocument/2006/relationships/slide" Target="slides/slide118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970" Type="http://schemas.openxmlformats.org/officeDocument/2006/relationships/slide" Target="slides/slide969.xml"/><Relationship Id="rId1004" Type="http://schemas.openxmlformats.org/officeDocument/2006/relationships/slide" Target="slides/slide1003.xml"/><Relationship Id="rId1046" Type="http://schemas.openxmlformats.org/officeDocument/2006/relationships/slide" Target="slides/slide1045.xml"/><Relationship Id="rId1211" Type="http://schemas.openxmlformats.org/officeDocument/2006/relationships/slide" Target="slides/slide1210.xml"/><Relationship Id="rId1253" Type="http://schemas.openxmlformats.org/officeDocument/2006/relationships/slide" Target="slides/slide1252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872" Type="http://schemas.openxmlformats.org/officeDocument/2006/relationships/slide" Target="slides/slide871.xml"/><Relationship Id="rId928" Type="http://schemas.openxmlformats.org/officeDocument/2006/relationships/slide" Target="slides/slide927.xml"/><Relationship Id="rId1088" Type="http://schemas.openxmlformats.org/officeDocument/2006/relationships/slide" Target="slides/slide108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1113" Type="http://schemas.openxmlformats.org/officeDocument/2006/relationships/slide" Target="slides/slide1112.xml"/><Relationship Id="rId1155" Type="http://schemas.openxmlformats.org/officeDocument/2006/relationships/slide" Target="slides/slide1154.xml"/><Relationship Id="rId1197" Type="http://schemas.openxmlformats.org/officeDocument/2006/relationships/slide" Target="slides/slide119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15" Type="http://schemas.openxmlformats.org/officeDocument/2006/relationships/slide" Target="slides/slide1014.xml"/><Relationship Id="rId1057" Type="http://schemas.openxmlformats.org/officeDocument/2006/relationships/slide" Target="slides/slide1056.xml"/><Relationship Id="rId1222" Type="http://schemas.openxmlformats.org/officeDocument/2006/relationships/slide" Target="slides/slide1221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264" Type="http://schemas.openxmlformats.org/officeDocument/2006/relationships/slide" Target="slides/slide126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166" Type="http://schemas.openxmlformats.org/officeDocument/2006/relationships/slide" Target="slides/slide116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950" Type="http://schemas.openxmlformats.org/officeDocument/2006/relationships/slide" Target="slides/slide949.xml"/><Relationship Id="rId992" Type="http://schemas.openxmlformats.org/officeDocument/2006/relationships/slide" Target="slides/slide991.xml"/><Relationship Id="rId1026" Type="http://schemas.openxmlformats.org/officeDocument/2006/relationships/slide" Target="slides/slide102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slide" Target="slides/slide851.xml"/><Relationship Id="rId908" Type="http://schemas.openxmlformats.org/officeDocument/2006/relationships/slide" Target="slides/slide907.xml"/><Relationship Id="rId1068" Type="http://schemas.openxmlformats.org/officeDocument/2006/relationships/slide" Target="slides/slide1067.xml"/><Relationship Id="rId1233" Type="http://schemas.openxmlformats.org/officeDocument/2006/relationships/slide" Target="slides/slide1232.xml"/><Relationship Id="rId1275" Type="http://schemas.openxmlformats.org/officeDocument/2006/relationships/tableStyles" Target="tableStyles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894" Type="http://schemas.openxmlformats.org/officeDocument/2006/relationships/slide" Target="slides/slide893.xml"/><Relationship Id="rId1135" Type="http://schemas.openxmlformats.org/officeDocument/2006/relationships/slide" Target="slides/slide1134.xml"/><Relationship Id="rId1177" Type="http://schemas.openxmlformats.org/officeDocument/2006/relationships/slide" Target="slides/slide1176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61" Type="http://schemas.openxmlformats.org/officeDocument/2006/relationships/slide" Target="slides/slide960.xml"/><Relationship Id="rId1202" Type="http://schemas.openxmlformats.org/officeDocument/2006/relationships/slide" Target="slides/slide120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863" Type="http://schemas.openxmlformats.org/officeDocument/2006/relationships/slide" Target="slides/slide862.xml"/><Relationship Id="rId1037" Type="http://schemas.openxmlformats.org/officeDocument/2006/relationships/slide" Target="slides/slide1036.xml"/><Relationship Id="rId1079" Type="http://schemas.openxmlformats.org/officeDocument/2006/relationships/slide" Target="slides/slide1078.xml"/><Relationship Id="rId1244" Type="http://schemas.openxmlformats.org/officeDocument/2006/relationships/slide" Target="slides/slide124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146" Type="http://schemas.openxmlformats.org/officeDocument/2006/relationships/slide" Target="slides/slide114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930" Type="http://schemas.openxmlformats.org/officeDocument/2006/relationships/slide" Target="slides/slide929.xml"/><Relationship Id="rId972" Type="http://schemas.openxmlformats.org/officeDocument/2006/relationships/slide" Target="slides/slide971.xml"/><Relationship Id="rId1006" Type="http://schemas.openxmlformats.org/officeDocument/2006/relationships/slide" Target="slides/slide1005.xml"/><Relationship Id="rId1188" Type="http://schemas.openxmlformats.org/officeDocument/2006/relationships/slide" Target="slides/slide118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13" Type="http://schemas.openxmlformats.org/officeDocument/2006/relationships/slide" Target="slides/slide1212.xml"/><Relationship Id="rId1255" Type="http://schemas.openxmlformats.org/officeDocument/2006/relationships/slide" Target="slides/slide125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115" Type="http://schemas.openxmlformats.org/officeDocument/2006/relationships/slide" Target="slides/slide1114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941" Type="http://schemas.openxmlformats.org/officeDocument/2006/relationships/slide" Target="slides/slide940.xml"/><Relationship Id="rId983" Type="http://schemas.openxmlformats.org/officeDocument/2006/relationships/slide" Target="slides/slide982.xml"/><Relationship Id="rId1157" Type="http://schemas.openxmlformats.org/officeDocument/2006/relationships/slide" Target="slides/slide1156.xml"/><Relationship Id="rId1199" Type="http://schemas.openxmlformats.org/officeDocument/2006/relationships/slide" Target="slides/slide119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059" Type="http://schemas.openxmlformats.org/officeDocument/2006/relationships/slide" Target="slides/slide1058.xml"/><Relationship Id="rId1224" Type="http://schemas.openxmlformats.org/officeDocument/2006/relationships/slide" Target="slides/slide1223.xml"/><Relationship Id="rId1266" Type="http://schemas.openxmlformats.org/officeDocument/2006/relationships/slide" Target="slides/slide126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126" Type="http://schemas.openxmlformats.org/officeDocument/2006/relationships/slide" Target="slides/slide1125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910" Type="http://schemas.openxmlformats.org/officeDocument/2006/relationships/slide" Target="slides/slide909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994" Type="http://schemas.openxmlformats.org/officeDocument/2006/relationships/slide" Target="slides/slide993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slide" Target="slides/slide853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179" Type="http://schemas.openxmlformats.org/officeDocument/2006/relationships/slide" Target="slides/slide117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246" Type="http://schemas.openxmlformats.org/officeDocument/2006/relationships/slide" Target="slides/slide1245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148" Type="http://schemas.openxmlformats.org/officeDocument/2006/relationships/slide" Target="slides/slide114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876" Type="http://schemas.openxmlformats.org/officeDocument/2006/relationships/slide" Target="slides/slide875.xml"/><Relationship Id="rId1257" Type="http://schemas.openxmlformats.org/officeDocument/2006/relationships/slide" Target="slides/slide125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901" Type="http://schemas.openxmlformats.org/officeDocument/2006/relationships/slide" Target="slides/slide900.xml"/><Relationship Id="rId1061" Type="http://schemas.openxmlformats.org/officeDocument/2006/relationships/slide" Target="slides/slide1060.xml"/><Relationship Id="rId1117" Type="http://schemas.openxmlformats.org/officeDocument/2006/relationships/slide" Target="slides/slide1116.xml"/><Relationship Id="rId1159" Type="http://schemas.openxmlformats.org/officeDocument/2006/relationships/slide" Target="slides/slide115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43" Type="http://schemas.openxmlformats.org/officeDocument/2006/relationships/slide" Target="slides/slide942.xml"/><Relationship Id="rId985" Type="http://schemas.openxmlformats.org/officeDocument/2006/relationships/slide" Target="slides/slide984.xml"/><Relationship Id="rId1019" Type="http://schemas.openxmlformats.org/officeDocument/2006/relationships/slide" Target="slides/slide1018.xml"/><Relationship Id="rId1170" Type="http://schemas.openxmlformats.org/officeDocument/2006/relationships/slide" Target="slides/slide116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26" Type="http://schemas.openxmlformats.org/officeDocument/2006/relationships/slide" Target="slides/slide1225.xml"/><Relationship Id="rId1268" Type="http://schemas.openxmlformats.org/officeDocument/2006/relationships/slide" Target="slides/slide126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128" Type="http://schemas.openxmlformats.org/officeDocument/2006/relationships/slide" Target="slides/slide1127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54" Type="http://schemas.openxmlformats.org/officeDocument/2006/relationships/slide" Target="slides/slide953.xml"/><Relationship Id="rId996" Type="http://schemas.openxmlformats.org/officeDocument/2006/relationships/slide" Target="slides/slide995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37" Type="http://schemas.openxmlformats.org/officeDocument/2006/relationships/slide" Target="slides/slide123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41" Type="http://schemas.openxmlformats.org/officeDocument/2006/relationships/slide" Target="slides/slide1040.xml"/><Relationship Id="rId1083" Type="http://schemas.openxmlformats.org/officeDocument/2006/relationships/slide" Target="slides/slide1082.xml"/><Relationship Id="rId1139" Type="http://schemas.openxmlformats.org/officeDocument/2006/relationships/slide" Target="slides/slide113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923" Type="http://schemas.openxmlformats.org/officeDocument/2006/relationships/slide" Target="slides/slide922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248" Type="http://schemas.openxmlformats.org/officeDocument/2006/relationships/slide" Target="slides/slide124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slide" Target="slides/slide866.xml"/><Relationship Id="rId1010" Type="http://schemas.openxmlformats.org/officeDocument/2006/relationships/slide" Target="slides/slide1009.xml"/><Relationship Id="rId1052" Type="http://schemas.openxmlformats.org/officeDocument/2006/relationships/slide" Target="slides/slide1051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theme" Target="theme/theme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image" Target="../media/image237.wmf"/><Relationship Id="rId5" Type="http://schemas.openxmlformats.org/officeDocument/2006/relationships/image" Target="../media/image241.wmf"/><Relationship Id="rId4" Type="http://schemas.openxmlformats.org/officeDocument/2006/relationships/image" Target="../media/image2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53866B2-CAB2-4870-9C81-59BA00272A93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4B15ECC-559B-428B-90B7-DC5DC0D549E0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E88975-AAFE-4042-88B4-02C1E6B19C23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7D5C9-587A-4855-A5FA-306A892EEE61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B272A-6AB8-48D3-AD63-822C578D9287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1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/Relationships>
</file>

<file path=ppt/slides/_rels/slide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/Relationships>
</file>

<file path=ppt/slides/_rels/slide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1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1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1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2.xml"/></Relationships>
</file>

<file path=ppt/slides/_rels/slide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1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/Relationships>
</file>

<file path=ppt/slides/_rels/slide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/Relationships>
</file>

<file path=ppt/slides/_rels/slide1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2.xml"/></Relationships>
</file>

<file path=ppt/slides/_rels/slide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/Relationships>
</file>

<file path=ppt/slides/_rels/slide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/Relationships>
</file>

<file path=ppt/slides/_rels/slide1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2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1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2.xml"/></Relationships>
</file>

<file path=ppt/slides/_rels/slide1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1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1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2.xml"/></Relationships>
</file>

<file path=ppt/slides/_rels/slide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2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/Relationships>
</file>

<file path=ppt/slides/_rels/slide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2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/Relationships>
</file>

<file path=ppt/slides/_rels/slide1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1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1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1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gif"/><Relationship Id="rId2" Type="http://schemas.openxmlformats.org/officeDocument/2006/relationships/image" Target="../media/image19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gif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gif"/><Relationship Id="rId2" Type="http://schemas.openxmlformats.org/officeDocument/2006/relationships/image" Target="../media/image205.gif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gif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gif"/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1.wmf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35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34.wmf"/><Relationship Id="rId22" Type="http://schemas.openxmlformats.org/officeDocument/2006/relationships/image" Target="../media/image236.wmf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8.wmf"/><Relationship Id="rId11" Type="http://schemas.openxmlformats.org/officeDocument/2006/relationships/image" Target="../media/image242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40.wmf"/><Relationship Id="rId4" Type="http://schemas.openxmlformats.org/officeDocument/2006/relationships/image" Target="../media/image237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41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7.wmf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png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9.png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3.png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4800" dirty="0" smtClean="0"/>
              <a:t>mathematics</a:t>
            </a:r>
            <a:br>
              <a:rPr lang="en-US" altLang="ko-KR" sz="4800" dirty="0" smtClean="0"/>
            </a:br>
            <a:r>
              <a:rPr lang="en-US" altLang="ko-KR" sz="4800" dirty="0" smtClean="0"/>
              <a:t>/</a:t>
            </a:r>
            <a:r>
              <a:rPr lang="en-US" altLang="ko-KR" sz="4800" dirty="0" err="1" smtClean="0"/>
              <a:t>numpy</a:t>
            </a:r>
            <a:r>
              <a:rPr lang="en-US" altLang="ko-KR" sz="4800" dirty="0" smtClean="0"/>
              <a:t>/pandas</a:t>
            </a:r>
            <a:br>
              <a:rPr lang="en-US" altLang="ko-KR" sz="4800" dirty="0" smtClean="0"/>
            </a:br>
            <a:r>
              <a:rPr lang="en-US" altLang="ko-KR" sz="4800" dirty="0" smtClean="0"/>
              <a:t>/</a:t>
            </a:r>
            <a:r>
              <a:rPr lang="en-US" altLang="ko-KR" sz="4800" dirty="0" err="1" smtClean="0"/>
              <a:t>matplotlib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</a:t>
            </a:r>
            <a:r>
              <a:rPr lang="ko-KR" altLang="en-US" sz="96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2600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5"/>
            <a:ext cx="355282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/>
              <a:t>행</a:t>
            </a:r>
            <a:r>
              <a:rPr lang="ko-KR" altLang="en-US" sz="6000" dirty="0" err="1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91166"/>
              </p:ext>
            </p:extLst>
          </p:nvPr>
        </p:nvGraphicFramePr>
        <p:xfrm>
          <a:off x="755576" y="1844825"/>
          <a:ext cx="7776864" cy="3384378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5014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Fast label-based scalar </a:t>
                      </a:r>
                      <a:r>
                        <a:rPr lang="en-US" sz="1200" dirty="0" err="1">
                          <a:effectLst/>
                        </a:rPr>
                        <a:t>accessor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Internal property, property synonym for </a:t>
                      </a:r>
                      <a:r>
                        <a:rPr lang="en-US" sz="1200" dirty="0" err="1">
                          <a:effectLst/>
                        </a:rPr>
                        <a:t>as_blocks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Fast integer location scalar </a:t>
                      </a:r>
                      <a:r>
                        <a:rPr lang="en-US" sz="1200" dirty="0" err="1">
                          <a:effectLst/>
                        </a:rPr>
                        <a:t>accessor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48880"/>
            <a:ext cx="4165104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4" y="3717032"/>
            <a:ext cx="352839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smtClean="0"/>
              <a:t>열 구조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 </a:t>
            </a:r>
            <a:r>
              <a:rPr lang="ko-KR" altLang="en-US" dirty="0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행접근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열접근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Slicing</a:t>
            </a:r>
            <a:r>
              <a:rPr lang="ko-KR" altLang="en-US" dirty="0" smtClean="0"/>
              <a:t>도 행접근과 열접근으로 별도로 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 행 슬라이싱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열 슬라이싱</a:t>
            </a:r>
            <a:r>
              <a:rPr lang="en-US" altLang="ko-KR" dirty="0" smtClean="0"/>
              <a:t>]</a:t>
            </a:r>
            <a:r>
              <a:rPr lang="ko-KR" altLang="en-US" dirty="0" smtClean="0"/>
              <a:t> 으로 배열을 접근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loc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24922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: label</a:t>
            </a:r>
            <a:r>
              <a:rPr lang="ko-KR" altLang="en-US" dirty="0" smtClean="0"/>
              <a:t>로 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Label</a:t>
            </a:r>
            <a:r>
              <a:rPr lang="ko-KR" altLang="en-US" dirty="0" smtClean="0"/>
              <a:t>을 지정해서 내부 값을 조회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42" y="2564904"/>
            <a:ext cx="4733925" cy="392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칼럼기</a:t>
            </a:r>
            <a:r>
              <a:rPr lang="ko-KR" altLang="en-US" sz="6000" dirty="0"/>
              <a:t>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</a:t>
            </a:r>
            <a:r>
              <a:rPr lang="en-US" altLang="ko-KR" dirty="0" err="1" smtClean="0"/>
              <a:t>rgmax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argmin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배열 내부의 최대값과 최소값에 대한 인덱스를 검색 가능하고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표시하면 값을 검색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438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구조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62076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panel[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3660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04262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사전형</a:t>
            </a:r>
            <a:r>
              <a:rPr lang="ko-KR" altLang="en-US" dirty="0"/>
              <a:t>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[“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”]</a:t>
            </a:r>
            <a:r>
              <a:rPr lang="ko-KR" altLang="en-US" dirty="0" smtClean="0"/>
              <a:t>으로 조회하면  칼럼 기준으로 접근해서 데이터 검색</a:t>
            </a:r>
            <a:endParaRPr lang="en-US" altLang="ko-KR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8555"/>
            <a:ext cx="5616624" cy="409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사전형</a:t>
            </a:r>
            <a:r>
              <a:rPr lang="ko-KR" altLang="en-US" dirty="0"/>
              <a:t>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칼럼을 기준으로 접근해서 데이터 검색</a:t>
            </a:r>
            <a:endParaRPr lang="en-US" altLang="ko-KR" dirty="0" smtClean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6408711" cy="397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47260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열단위</a:t>
            </a:r>
            <a:r>
              <a:rPr lang="ko-KR" altLang="en-US" dirty="0" smtClean="0"/>
              <a:t> 값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multi index </a:t>
            </a:r>
            <a:r>
              <a:rPr lang="ko-KR" altLang="en-US" sz="6000" dirty="0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2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708024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0032" y="410546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비교연</a:t>
            </a:r>
            <a:r>
              <a:rPr lang="ko-KR" altLang="en-US" dirty="0"/>
              <a:t>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72320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3768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15816" y="410546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astype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 후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astype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8048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5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새로운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 기본이 </a:t>
            </a:r>
            <a:r>
              <a:rPr lang="en-US" altLang="ko-KR" dirty="0" err="1" smtClean="0"/>
              <a:t>deepcopy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791200" cy="327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열 조회</a:t>
            </a:r>
            <a:r>
              <a:rPr lang="en-US" altLang="ko-KR" dirty="0"/>
              <a:t>/</a:t>
            </a:r>
            <a:r>
              <a:rPr lang="ko-KR" altLang="en-US" dirty="0"/>
              <a:t>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=0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55576" y="3001169"/>
            <a:ext cx="302433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 </a:t>
            </a:r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논리연산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ko-KR" altLang="en-US" dirty="0" smtClean="0"/>
              <a:t>논리 연산 등 다양한 연산을 이용해서 배열 접근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Inserting/</a:t>
            </a:r>
            <a:r>
              <a:rPr lang="en-US" altLang="ko-KR" dirty="0" err="1" smtClean="0"/>
              <a:t>poping</a:t>
            </a:r>
            <a:r>
              <a:rPr lang="en-US" altLang="ko-KR" dirty="0" smtClean="0"/>
              <a:t> data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51425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157735"/>
            <a:ext cx="3600399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1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77886"/>
            <a:ext cx="415863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63512"/>
            <a:ext cx="3600400" cy="213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Missing data </a:t>
            </a:r>
            <a:r>
              <a:rPr lang="en-US" altLang="ko-KR" dirty="0" smtClean="0"/>
              <a:t>handling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6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Null </a:t>
            </a:r>
            <a:r>
              <a:rPr lang="ko-KR" altLang="en-US" dirty="0" smtClean="0"/>
              <a:t>여부 체크하여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표현으로 확인</a:t>
            </a:r>
            <a:endParaRPr lang="en-US" altLang="ko-KR" dirty="0" smtClean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42484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20888"/>
            <a:ext cx="2486025" cy="41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배열에 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scala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 분석하면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하여 처리 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40968"/>
            <a:ext cx="476250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6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Sort/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6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492896"/>
            <a:ext cx="53816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18" y="2348880"/>
            <a:ext cx="5743575" cy="423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smtClean="0"/>
              <a:t>간의 산술연산 계산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2896"/>
            <a:ext cx="4968552" cy="377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head/tail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배열에 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scala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 분석하면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하여 처리 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176464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16293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91539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341081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17872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7021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46366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672408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64904"/>
            <a:ext cx="3571875" cy="39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253760"/>
            <a:ext cx="43924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69508"/>
            <a:ext cx="424847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</a:t>
            </a:r>
            <a:r>
              <a:rPr lang="ko-KR" altLang="en-US" dirty="0" smtClean="0"/>
              <a:t>우측 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2996952"/>
            <a:ext cx="4001666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3276600" cy="492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값을 전환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388843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9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6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0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Min/max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5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4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Fancy Indexing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5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concat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병합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1099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원소 개수 알아보기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1529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en-US" altLang="ko-KR" dirty="0" err="1" smtClean="0"/>
              <a:t>boolean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요소들을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인덱싱으로 접근해서 추출 하는 방식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17646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8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GroupBy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생성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7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이용하려면 매칭되는 기준을 만들기 위해 </a:t>
            </a:r>
            <a:r>
              <a:rPr lang="en-US" altLang="ko-KR" dirty="0" smtClean="0"/>
              <a:t>df1</a:t>
            </a:r>
            <a:r>
              <a:rPr lang="ko-KR" altLang="en-US" dirty="0" smtClean="0"/>
              <a:t>을 생성</a:t>
            </a:r>
            <a:endParaRPr lang="en-US" altLang="ko-KR" dirty="0" smtClean="0"/>
          </a:p>
        </p:txBody>
      </p:sp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010" y="3284984"/>
            <a:ext cx="4657725" cy="319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행축과</a:t>
            </a:r>
            <a:r>
              <a:rPr lang="ko-KR" altLang="en-US" dirty="0"/>
              <a:t> </a:t>
            </a:r>
            <a:r>
              <a:rPr lang="ko-KR" altLang="en-US" dirty="0" err="1"/>
              <a:t>열축을</a:t>
            </a:r>
            <a:r>
              <a:rPr lang="ko-KR" altLang="en-US" dirty="0"/>
              <a:t> 조합해서 처리하므로 </a:t>
            </a:r>
            <a:r>
              <a:rPr lang="en-US" altLang="ko-KR" dirty="0"/>
              <a:t>e0</a:t>
            </a:r>
            <a:r>
              <a:rPr lang="ko-KR" altLang="en-US" dirty="0"/>
              <a:t>는 </a:t>
            </a:r>
            <a:r>
              <a:rPr lang="ko-KR" altLang="en-US" dirty="0" err="1"/>
              <a:t>첫번째행만</a:t>
            </a:r>
            <a:r>
              <a:rPr lang="ko-KR" altLang="en-US" dirty="0"/>
              <a:t> </a:t>
            </a:r>
            <a:r>
              <a:rPr lang="en-US" altLang="ko-KR" dirty="0"/>
              <a:t>e1</a:t>
            </a:r>
            <a:r>
              <a:rPr lang="ko-KR" altLang="en-US" dirty="0"/>
              <a:t>은 열에 대해 처리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1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7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6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ko-KR" altLang="en-US" dirty="0" smtClean="0"/>
              <a:t>숫자 여러 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행축과</a:t>
            </a:r>
            <a:r>
              <a:rPr lang="ko-KR" altLang="en-US" dirty="0"/>
              <a:t> </a:t>
            </a:r>
            <a:r>
              <a:rPr lang="ko-KR" altLang="en-US" dirty="0" err="1"/>
              <a:t>열축을</a:t>
            </a:r>
            <a:r>
              <a:rPr lang="ko-KR" altLang="en-US" dirty="0"/>
              <a:t> 조합해서 처리하므로 </a:t>
            </a:r>
            <a:r>
              <a:rPr lang="en-US" altLang="ko-KR" dirty="0"/>
              <a:t>e0</a:t>
            </a:r>
            <a:r>
              <a:rPr lang="ko-KR" altLang="en-US" dirty="0"/>
              <a:t>는 </a:t>
            </a:r>
            <a:r>
              <a:rPr lang="ko-KR" altLang="en-US" dirty="0" err="1"/>
              <a:t>첫번째첫번째</a:t>
            </a:r>
            <a:r>
              <a:rPr lang="ko-KR" altLang="en-US" dirty="0"/>
              <a:t> 행과 </a:t>
            </a:r>
            <a:r>
              <a:rPr lang="ko-KR" altLang="en-US" dirty="0" err="1"/>
              <a:t>두번째</a:t>
            </a:r>
            <a:r>
              <a:rPr lang="ko-KR" altLang="en-US" dirty="0"/>
              <a:t> 행만 </a:t>
            </a:r>
            <a:r>
              <a:rPr lang="en-US" altLang="ko-KR" dirty="0"/>
              <a:t>e1</a:t>
            </a:r>
            <a:r>
              <a:rPr lang="ko-KR" altLang="en-US" dirty="0"/>
              <a:t>은 열에 대해 처리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4104456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apply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0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나눴지지</a:t>
            </a:r>
            <a:r>
              <a:rPr lang="ko-KR" altLang="en-US" dirty="0" smtClean="0"/>
              <a:t> 않은 요소 검색을 위해 인덱스에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처리 후 추출하기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3244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1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drop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 :nonzero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Nonzero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값이 아닌 행 인덱스와 열 인덱스를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처리를 확인해서 추출하기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72" y="3284984"/>
            <a:ext cx="55435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index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Index(</a:t>
            </a:r>
            <a:r>
              <a:rPr lang="en-US" altLang="ko-KR" sz="1200" dirty="0" err="1"/>
              <a:t>pandas.core.base.IndexOpsMixin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pandas.core.strings.StringAccessorMixin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pandas.core.base.PandasObject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Immutable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implementing an ordered, sliceable set. The basic object</a:t>
            </a:r>
            <a:br>
              <a:rPr lang="en-US" altLang="ko-KR" sz="1200" dirty="0"/>
            </a:br>
            <a:r>
              <a:rPr lang="en-US" altLang="ko-KR" sz="1200" dirty="0"/>
              <a:t> |  storing axis labels for all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array-like (1-dimensional)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(default: object)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Make a copy of input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name : object</a:t>
            </a:r>
            <a:br>
              <a:rPr lang="en-US" altLang="ko-KR" sz="1200" dirty="0"/>
            </a:br>
            <a:r>
              <a:rPr lang="en-US" altLang="ko-KR" sz="1200" dirty="0"/>
              <a:t> |      Name to be stored in the index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tupleize_cols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</a:t>
            </a:r>
            <a:r>
              <a:rPr lang="en-US" altLang="ko-KR" sz="1200" dirty="0"/>
              <a:t> (default: True)</a:t>
            </a:r>
            <a:br>
              <a:rPr lang="en-US" altLang="ko-KR" sz="1200" dirty="0"/>
            </a:br>
            <a:r>
              <a:rPr lang="en-US" altLang="ko-KR" sz="1200" dirty="0"/>
              <a:t> |      When True, attempt to create a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 if possible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429000"/>
            <a:ext cx="62103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46449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DateTime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DateTime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84984"/>
            <a:ext cx="69723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smtClean="0"/>
              <a:t>array</a:t>
            </a:r>
            <a:br>
              <a:rPr lang="en-US" altLang="ko-KR" sz="6000" dirty="0" smtClean="0"/>
            </a:br>
            <a:r>
              <a:rPr lang="ko-KR" altLang="en-US" sz="6000" dirty="0" smtClean="0"/>
              <a:t>이름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부여하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2420888"/>
            <a:ext cx="4124325" cy="420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hasnams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has_duplocates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8965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인덱스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1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multiindex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class</a:t>
            </a:r>
            <a:br>
              <a:rPr lang="en-US" altLang="ko-KR" sz="7200" dirty="0" smtClean="0"/>
            </a:br>
            <a:r>
              <a:rPr lang="ko-KR" altLang="en-US" sz="7200" dirty="0" smtClean="0"/>
              <a:t>이해하</a:t>
            </a:r>
            <a:r>
              <a:rPr lang="ko-KR" altLang="en-US" sz="72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8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3946037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11. 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Panel</a:t>
            </a:r>
            <a:br>
              <a:rPr lang="en-US" altLang="ko-KR" sz="8800" dirty="0" smtClean="0"/>
            </a:br>
            <a:r>
              <a:rPr lang="en-US" altLang="ko-KR" sz="8800" dirty="0" smtClean="0"/>
              <a:t>(3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Panel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70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34637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14602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panel[itemname]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string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타입 앞에 숫자를 지정하면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차원적인 요소들이 생기고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표시하면 다차원적인 표현이 생기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00" y="3429000"/>
            <a:ext cx="466725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6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8800" dirty="0" smtClean="0"/>
              <a:t>12. Pandas</a:t>
            </a:r>
            <a:br>
              <a:rPr lang="en-US" altLang="ko-KR" sz="8800" dirty="0" smtClean="0"/>
            </a:br>
            <a:r>
              <a:rPr lang="en-US" altLang="ko-KR" sz="8800" dirty="0" smtClean="0"/>
              <a:t>Series</a:t>
            </a:r>
            <a:br>
              <a:rPr lang="en-US" altLang="ko-KR" sz="8800" dirty="0" smtClean="0"/>
            </a:br>
            <a:r>
              <a:rPr lang="en-US" altLang="ko-KR" sz="8800" dirty="0" smtClean="0"/>
              <a:t>(1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이름부여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pandas.Series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data,index,dtypes,name,copy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3316" y="365137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762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220878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41324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panel[itemname]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0917"/>
              </p:ext>
            </p:extLst>
          </p:nvPr>
        </p:nvGraphicFramePr>
        <p:xfrm>
          <a:off x="755576" y="1844825"/>
          <a:ext cx="7776864" cy="3439653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칼럼에 대한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name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35052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</a:t>
            </a:r>
            <a:r>
              <a:rPr lang="en-US" altLang="ko-KR" dirty="0" smtClean="0"/>
              <a:t>: </a:t>
            </a:r>
            <a:r>
              <a:rPr lang="en-US" altLang="ko-KR" sz="3600" dirty="0" err="1" smtClean="0"/>
              <a:t>index,values,dtype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주요 속성인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데이터를 </a:t>
            </a:r>
            <a:r>
              <a:rPr lang="ko-KR" altLang="en-US" dirty="0" err="1" smtClean="0"/>
              <a:t>나태내고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가짐 </a:t>
            </a:r>
            <a:endParaRPr lang="en-US" altLang="ko-KR" dirty="0" smtClean="0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6619875" cy="333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7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list </a:t>
            </a:r>
            <a:r>
              <a:rPr lang="ko-KR" altLang="en-US" dirty="0"/>
              <a:t>이</a:t>
            </a:r>
            <a:r>
              <a:rPr lang="ko-KR" altLang="en-US" dirty="0" smtClean="0"/>
              <a:t>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리스트 내에 쌍으로 이름과 타입을 정의하고 뒤에 인자에 차원을 </a:t>
            </a:r>
            <a:r>
              <a:rPr lang="ko-KR" altLang="en-US" dirty="0" err="1" smtClean="0"/>
              <a:t>넣으로</a:t>
            </a:r>
            <a:r>
              <a:rPr lang="ko-KR" altLang="en-US" dirty="0" smtClean="0"/>
              <a:t> 차원만큼 생김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429000"/>
            <a:ext cx="58102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 </a:t>
            </a:r>
            <a:r>
              <a:rPr lang="en-US" altLang="ko-KR" dirty="0" smtClean="0"/>
              <a:t>: </a:t>
            </a:r>
            <a:r>
              <a:rPr lang="en-US" altLang="ko-KR" sz="3200" dirty="0" smtClean="0"/>
              <a:t>shape, </a:t>
            </a:r>
            <a:r>
              <a:rPr lang="en-US" altLang="ko-KR" sz="3200" dirty="0" err="1" smtClean="0"/>
              <a:t>ndim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모형과 차</a:t>
            </a:r>
            <a:r>
              <a:rPr lang="ko-KR" altLang="en-US" dirty="0"/>
              <a:t>원</a:t>
            </a:r>
            <a:r>
              <a:rPr lang="ko-KR" altLang="en-US" dirty="0" smtClean="0"/>
              <a:t>에 대해 출력</a:t>
            </a:r>
            <a:endParaRPr lang="en-US" altLang="ko-KR" dirty="0" smtClean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36861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 </a:t>
            </a:r>
            <a:r>
              <a:rPr lang="en-US" altLang="ko-KR" dirty="0" smtClean="0"/>
              <a:t>: strides, 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속성에 대해 출력</a:t>
            </a:r>
            <a:endParaRPr lang="en-US" altLang="ko-KR" dirty="0" smtClean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140968"/>
            <a:ext cx="311467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28200"/>
              </p:ext>
            </p:extLst>
          </p:nvPr>
        </p:nvGraphicFramePr>
        <p:xfrm>
          <a:off x="683568" y="2420888"/>
          <a:ext cx="7776864" cy="777381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3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899592" y="3707351"/>
            <a:ext cx="3265362" cy="2233237"/>
            <a:chOff x="899592" y="3338019"/>
            <a:chExt cx="3265362" cy="2602569"/>
          </a:xfrm>
        </p:grpSpPr>
        <p:sp>
          <p:nvSpPr>
            <p:cNvPr id="16" name="TextBox 15"/>
            <p:cNvSpPr txBox="1"/>
            <p:nvPr/>
          </p:nvSpPr>
          <p:spPr>
            <a:xfrm>
              <a:off x="2992997" y="4639141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dtypes</a:t>
              </a:r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99592" y="3338019"/>
              <a:ext cx="2453445" cy="2602569"/>
              <a:chOff x="5540105" y="3089693"/>
              <a:chExt cx="2453445" cy="260256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6907746" y="3673653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907746" y="4409892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40105" y="3089693"/>
                <a:ext cx="117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</a:t>
                </a:r>
                <a:r>
                  <a:rPr lang="en-US" altLang="ko-KR" dirty="0" smtClean="0"/>
                  <a:t>ndex</a:t>
                </a:r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07746" y="5146132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오른쪽 중괄호 22"/>
              <p:cNvSpPr/>
              <p:nvPr/>
            </p:nvSpPr>
            <p:spPr>
              <a:xfrm rot="10800000">
                <a:off x="5560491" y="3879572"/>
                <a:ext cx="303406" cy="1761150"/>
              </a:xfrm>
              <a:prstGeom prst="rightBrace">
                <a:avLst>
                  <a:gd name="adj1" fmla="val 5498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996011" y="3887796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96011" y="4569183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992539" y="5280698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12062" y="3089693"/>
                <a:ext cx="117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values</a:t>
                </a:r>
                <a:endParaRPr lang="ko-KR" altLang="en-US" dirty="0"/>
              </a:p>
            </p:txBody>
          </p:sp>
          <p:sp>
            <p:nvSpPr>
              <p:cNvPr id="6" name="오른쪽 중괄호 5"/>
              <p:cNvSpPr/>
              <p:nvPr/>
            </p:nvSpPr>
            <p:spPr>
              <a:xfrm>
                <a:off x="7633510" y="3879572"/>
                <a:ext cx="360040" cy="1812690"/>
              </a:xfrm>
              <a:prstGeom prst="rightBrace">
                <a:avLst>
                  <a:gd name="adj1" fmla="val 3943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직사각형 11"/>
          <p:cNvSpPr/>
          <p:nvPr/>
        </p:nvSpPr>
        <p:spPr>
          <a:xfrm>
            <a:off x="5436096" y="2997493"/>
            <a:ext cx="3185796" cy="861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Key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5436096" y="3960252"/>
            <a:ext cx="3185796" cy="220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Value</a:t>
            </a:r>
          </a:p>
          <a:p>
            <a:pPr algn="ctr"/>
            <a:r>
              <a:rPr lang="en-US" altLang="ko-KR" dirty="0" smtClean="0"/>
              <a:t>(Series)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020029" y="3086081"/>
            <a:ext cx="222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sp>
        <p:nvSpPr>
          <p:cNvPr id="18" name="오른쪽 화살표 17"/>
          <p:cNvSpPr/>
          <p:nvPr/>
        </p:nvSpPr>
        <p:spPr>
          <a:xfrm>
            <a:off x="4164954" y="4434752"/>
            <a:ext cx="839094" cy="8740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51417" y="5449238"/>
            <a:ext cx="222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Series</a:t>
            </a:r>
            <a:r>
              <a:rPr lang="ko-KR" altLang="en-US" sz="1200" dirty="0" smtClean="0"/>
              <a:t>를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dict</a:t>
            </a:r>
            <a:r>
              <a:rPr lang="ko-KR" altLang="en-US" sz="1200" dirty="0" smtClean="0"/>
              <a:t>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</a:t>
            </a:r>
            <a:r>
              <a:rPr lang="ko-KR" altLang="en-US" sz="1200" dirty="0"/>
              <a:t>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변환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데이터를 표시 </a:t>
            </a:r>
            <a:endParaRPr lang="en-US" altLang="ko-KR" dirty="0" smtClean="0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37" y="2780928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변환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index, values</a:t>
            </a:r>
            <a:r>
              <a:rPr lang="ko-KR" altLang="en-US" dirty="0" smtClean="0"/>
              <a:t>를 교체해서 보여줌</a:t>
            </a:r>
            <a:endParaRPr lang="en-US" altLang="ko-KR" dirty="0" smtClean="0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29432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47203"/>
              </p:ext>
            </p:extLst>
          </p:nvPr>
        </p:nvGraphicFramePr>
        <p:xfrm>
          <a:off x="755576" y="1844825"/>
          <a:ext cx="7776864" cy="1543608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접근 속성</a:t>
            </a:r>
            <a:r>
              <a:rPr lang="en-US" altLang="ko-KR" dirty="0" smtClean="0"/>
              <a:t>: </a:t>
            </a:r>
            <a:r>
              <a:rPr lang="en-US" altLang="ko-KR" sz="3200" dirty="0" err="1" smtClean="0"/>
              <a:t>at,iat,loc,iloc,ix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원소의 값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ix</a:t>
            </a:r>
            <a:r>
              <a:rPr lang="ko-KR" altLang="en-US" dirty="0" smtClean="0"/>
              <a:t>는 값을 검색 </a:t>
            </a:r>
            <a:endParaRPr lang="en-US" altLang="ko-KR" dirty="0" smtClean="0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448050" cy="346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생</a:t>
            </a:r>
            <a:r>
              <a:rPr lang="ko-KR" altLang="en-US" sz="6000" dirty="0"/>
              <a:t>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0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원소로 한 </a:t>
            </a:r>
            <a:r>
              <a:rPr lang="en-US" altLang="ko-KR" dirty="0"/>
              <a:t>1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접</a:t>
            </a:r>
            <a:r>
              <a:rPr lang="ko-KR" altLang="en-US" sz="6000" dirty="0"/>
              <a:t>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처럼 인덱스를 조회해서 원소를 검색 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96343"/>
            <a:ext cx="50577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순서를 표시하므로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문자여도 가능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56" y="2996952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 </a:t>
            </a:r>
            <a:r>
              <a:rPr lang="ko-KR" altLang="en-US" dirty="0" smtClean="0"/>
              <a:t>직접 대응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조회조건에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리스트넣어</a:t>
            </a:r>
            <a:r>
              <a:rPr lang="ko-KR" altLang="en-US" dirty="0" smtClean="0"/>
              <a:t> 검색 가능  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조회조건도 논리식으로 처리가 가능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5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 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681288"/>
            <a:ext cx="5905500" cy="29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1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4464496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sort_value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inplace</a:t>
            </a:r>
            <a:r>
              <a:rPr lang="en-US" altLang="ko-KR" dirty="0" smtClean="0"/>
              <a:t>=True</a:t>
            </a:r>
            <a:r>
              <a:rPr lang="ko-KR" altLang="en-US" dirty="0" smtClean="0"/>
              <a:t>로 객체 내부를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한 결과로 변경함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변경되지 않으므로 변경이 필요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408712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산술연산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  </a:t>
            </a:r>
            <a:endParaRPr lang="en-US" altLang="ko-KR" dirty="0" smtClean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2708920"/>
            <a:ext cx="5472608" cy="39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vector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크기에 맞춰 계산 하므로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매칭되지 않을 경우는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 </a:t>
            </a:r>
            <a:endParaRPr lang="en-US" altLang="ko-KR" dirty="0" smtClean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4104456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- 2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index,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가지는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정의</a:t>
            </a:r>
            <a:r>
              <a:rPr lang="en-US" altLang="ko-KR" dirty="0" smtClean="0"/>
              <a:t>. Key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접근이 가능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429000"/>
            <a:ext cx="63055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간 산술연산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절대값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산술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780929"/>
            <a:ext cx="479980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sub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sub/</a:t>
            </a:r>
            <a:r>
              <a:rPr lang="en-US" altLang="ko-KR" dirty="0" err="1" smtClean="0"/>
              <a:t>rsub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43924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mod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4904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생성시 값이 없을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85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원소가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float64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처리시 결과가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처리됨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add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있을 경우 </a:t>
            </a:r>
            <a:r>
              <a:rPr lang="en-US" altLang="ko-KR" dirty="0" err="1" smtClean="0"/>
              <a:t>fill_value</a:t>
            </a:r>
            <a:r>
              <a:rPr lang="en-US" altLang="ko-KR" dirty="0"/>
              <a:t> </a:t>
            </a:r>
            <a:r>
              <a:rPr lang="ko-KR" altLang="en-US" dirty="0" smtClean="0"/>
              <a:t>인자에 초기값을 부여해야 함 </a:t>
            </a:r>
            <a:endParaRPr lang="en-US" altLang="ko-KR" dirty="0" smtClean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11256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0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</a:t>
            </a:r>
            <a:r>
              <a:rPr lang="en-US" altLang="ko-KR" dirty="0"/>
              <a:t>2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3886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Verify_integrity</a:t>
            </a:r>
            <a:r>
              <a:rPr lang="en-US" altLang="ko-KR" dirty="0" smtClean="0"/>
              <a:t>=True </a:t>
            </a:r>
            <a:r>
              <a:rPr lang="ko-KR" altLang="en-US" dirty="0" smtClean="0"/>
              <a:t>줄 경우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중복 시 오류</a:t>
            </a:r>
            <a:r>
              <a:rPr lang="en-US" altLang="ko-KR" dirty="0" smtClean="0"/>
              <a:t>(</a:t>
            </a:r>
            <a:r>
              <a:rPr lang="en-US" altLang="ko-KR" dirty="0" err="1"/>
              <a:t>ValueError</a:t>
            </a:r>
            <a:r>
              <a:rPr lang="en-US" altLang="ko-KR" dirty="0"/>
              <a:t>: Indexes have overlapping </a:t>
            </a:r>
            <a:r>
              <a:rPr lang="en-US" altLang="ko-KR" dirty="0" smtClean="0"/>
              <a:t>values:)</a:t>
            </a: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5904656" cy="370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Count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value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key/value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Key/</a:t>
            </a:r>
            <a:r>
              <a:rPr lang="en-US" altLang="ko-KR" dirty="0" err="1" smtClean="0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가지고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Values </a:t>
            </a:r>
            <a:r>
              <a:rPr lang="ko-KR" altLang="en-US" dirty="0" smtClean="0"/>
              <a:t>속성으로 원소들의 값을 확인</a:t>
            </a:r>
            <a:endParaRPr lang="en-US" altLang="ko-KR" dirty="0" smtClean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84984"/>
            <a:ext cx="4896544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824536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describe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문자들에 대한 구성에 대해 확인</a:t>
            </a:r>
            <a:endParaRPr lang="en-US" altLang="ko-KR" dirty="0" smtClean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unique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</a:t>
            </a:r>
            <a:r>
              <a:rPr lang="ko-KR" altLang="en-US" dirty="0" err="1" smtClean="0"/>
              <a:t>몇개인지를</a:t>
            </a:r>
            <a:r>
              <a:rPr lang="ko-KR" altLang="en-US" dirty="0" smtClean="0"/>
              <a:t>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5184576" cy="41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</a:t>
            </a:r>
            <a:r>
              <a:rPr lang="ko-KR" altLang="en-US" dirty="0"/>
              <a:t> 동일한 </a:t>
            </a:r>
            <a:r>
              <a:rPr lang="ko-KR" altLang="en-US" dirty="0" smtClean="0"/>
              <a:t>문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ko-KR" altLang="en-US" dirty="0"/>
              <a:t>원소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 원소에 대해 대표적인 원소들을 확인</a:t>
            </a:r>
            <a:r>
              <a:rPr lang="en-US" altLang="ko-KR" dirty="0" smtClean="0"/>
              <a:t>(unique)</a:t>
            </a: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2996952"/>
            <a:ext cx="53625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min/max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idxmin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idxmax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구하기</a:t>
            </a:r>
            <a:endParaRPr lang="en-US" altLang="ko-KR" dirty="0" smtClean="0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2" y="2780928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head/tail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2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924944"/>
            <a:ext cx="3914775" cy="365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원소가 존재하지 않은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평가할 때 사용</a:t>
            </a:r>
            <a:endParaRPr lang="en-US" altLang="ko-KR" dirty="0" smtClean="0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24036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448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사칙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3448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 smtClean="0"/>
              <a:t>여부 체크</a:t>
            </a:r>
            <a:endParaRPr lang="en-US" altLang="ko-KR" dirty="0" smtClean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092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991225" cy="38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EC51D712-51B0-49A5-812F-301BD2A5585B}" type="slidenum">
              <a:rPr lang="ko-KR" altLang="en-US" smtClean="0"/>
              <a:t>1269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칼럼 접근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</a:t>
            </a:r>
            <a:r>
              <a:rPr lang="en-US" altLang="ko-KR" dirty="0" err="1"/>
              <a:t>numpy.array</a:t>
            </a:r>
            <a:r>
              <a:rPr lang="en-US" altLang="ko-KR" dirty="0"/>
              <a:t>([1,2,3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90947"/>
              </p:ext>
            </p:extLst>
          </p:nvPr>
        </p:nvGraphicFramePr>
        <p:xfrm>
          <a:off x="971600" y="2420888"/>
          <a:ext cx="7416824" cy="3795431"/>
        </p:xfrm>
        <a:graphic>
          <a:graphicData uri="http://schemas.openxmlformats.org/drawingml/2006/table">
            <a:tbl>
              <a:tblPr/>
              <a:tblGrid>
                <a:gridCol w="1899431"/>
                <a:gridCol w="2532574"/>
                <a:gridCol w="2984819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([1,2,3])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a.ndim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a.shape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(3,)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a.dtype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(‘int32’)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a.itemsize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a.data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a.data.__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'\x01\x00\x00\x00\x02\x00\x00\x00\x03\x00\x00\x00'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dtype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0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type 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정의된 데이터 타입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24360"/>
              </p:ext>
            </p:extLst>
          </p:nvPr>
        </p:nvGraphicFramePr>
        <p:xfrm>
          <a:off x="755576" y="2348880"/>
          <a:ext cx="7776864" cy="4104455"/>
        </p:xfrm>
        <a:graphic>
          <a:graphicData uri="http://schemas.openxmlformats.org/drawingml/2006/table">
            <a:tbl>
              <a:tblPr/>
              <a:tblGrid>
                <a:gridCol w="1656184"/>
                <a:gridCol w="6120680"/>
              </a:tblGrid>
              <a:tr h="365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Data type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bool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Boolean (True or False) stored as a byte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078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Default integer type (same as C long; normally either int64 or int32)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Identical to C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 (normally int32 or int64)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intp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used for indexing (same as C </a:t>
                      </a:r>
                      <a:r>
                        <a:rPr lang="en-US" sz="1000" dirty="0" err="1">
                          <a:effectLst/>
                        </a:rPr>
                        <a:t>ssize_t</a:t>
                      </a:r>
                      <a:r>
                        <a:rPr lang="en-US" sz="1000" dirty="0">
                          <a:effectLst/>
                        </a:rPr>
                        <a:t>; normally either int32 or int64)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Byte (-128 to 127)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(-32768 to 32767)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(-2147483648 to 2147483647)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4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(-9223372036854775808 to 9223372036854775807)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255)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65535)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4294967295)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18446744073709551615)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type 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/>
              <a:t>내에 정의된 데이터 타입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01208"/>
              </p:ext>
            </p:extLst>
          </p:nvPr>
        </p:nvGraphicFramePr>
        <p:xfrm>
          <a:off x="755576" y="2492896"/>
          <a:ext cx="7776864" cy="2751715"/>
        </p:xfrm>
        <a:graphic>
          <a:graphicData uri="http://schemas.openxmlformats.org/drawingml/2006/table">
            <a:tbl>
              <a:tblPr/>
              <a:tblGrid>
                <a:gridCol w="1656184"/>
                <a:gridCol w="6120680"/>
              </a:tblGrid>
              <a:tr h="2188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Data type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float_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Shorthand for float64.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Half precision float: sign bit, 5 bits exponent, 10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Single precision float: sign bit, 8 bits exponent, 23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Double precision float: sign bit, 11 bits exponent, 52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complex_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Shorthand for complex128.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complex64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Complex number, represented by two 32-bit floats (real and imaginary components)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complex128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Complex number, represented by two 64-bit floats (real and imaginary components)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(object</a:t>
            </a:r>
            <a:r>
              <a:rPr lang="en-US" altLang="ko-KR" dirty="0"/>
              <a:t>, </a:t>
            </a:r>
            <a:r>
              <a:rPr lang="en-US" altLang="ko-KR" dirty="0" smtClean="0"/>
              <a:t>align=False, copy=False)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생성예시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내의 원소가 하나일 경우 처리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209324" y="3068960"/>
            <a:ext cx="258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array-scalar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59511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24007"/>
              </p:ext>
            </p:extLst>
          </p:nvPr>
        </p:nvGraphicFramePr>
        <p:xfrm>
          <a:off x="971600" y="1844824"/>
          <a:ext cx="7416824" cy="4392488"/>
        </p:xfrm>
        <a:graphic>
          <a:graphicData uri="http://schemas.openxmlformats.org/drawingml/2006/table">
            <a:tbl>
              <a:tblPr/>
              <a:tblGrid>
                <a:gridCol w="1899431"/>
                <a:gridCol w="2532574"/>
                <a:gridCol w="2984819"/>
              </a:tblGrid>
              <a:tr h="35000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5539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([1+2j, 2+3j])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i.real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#array([ 1.,  2.])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i.imag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 array([ 2.,  3.])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82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i.Strides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#(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228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([1,2,3]) 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= x[1:]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y.base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x # True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y.base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#  array([1, 2, 3])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04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np.arange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(1,7).reshape(2,3)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# array([[1, 2, 3], [4, 5, 6]])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x.flat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# 4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 array([[1, 4],[2, 5],[3, 6]])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x.T.flat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# 5</a:t>
                      </a:r>
                    </a:p>
                    <a:p>
                      <a:pPr marL="0" algn="l" rtl="0" eaLnBrk="1" fontAlgn="t" latinLnBrk="1" hangingPunct="1"/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6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생성예시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466488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57176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96428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 fontScale="850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&lt;: </a:t>
            </a:r>
            <a:r>
              <a:rPr lang="en-US" altLang="ko-KR" dirty="0"/>
              <a:t>little-endian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&gt;: big-endian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|: not-relevant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Little-endian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숫자를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ko-KR" sz="1200" dirty="0" smtClean="0"/>
              <a:t>&gt;&gt;&gt; </a:t>
            </a:r>
            <a:r>
              <a:rPr lang="pl-PL" altLang="ko-KR" sz="1200" dirty="0" smtClean="0"/>
              <a:t>ar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np.array</a:t>
            </a:r>
            <a:r>
              <a:rPr lang="pl-PL" altLang="ko-KR" sz="1200" dirty="0"/>
              <a:t>([1,2,3</a:t>
            </a:r>
            <a:r>
              <a:rPr lang="pl-PL" altLang="ko-KR" sz="1200" dirty="0" smtClean="0"/>
              <a:t>])</a:t>
            </a:r>
          </a:p>
          <a:p>
            <a:r>
              <a:rPr lang="pl-PL" altLang="ko-KR" sz="1200" dirty="0" smtClean="0"/>
              <a:t>&gt;&gt;&gt; </a:t>
            </a:r>
            <a:r>
              <a:rPr lang="pl-PL" altLang="ko-KR" sz="1200" dirty="0" err="1" smtClean="0"/>
              <a:t>ar.tostring</a:t>
            </a:r>
            <a:r>
              <a:rPr lang="pl-PL" altLang="ko-KR" sz="1200" dirty="0" smtClean="0"/>
              <a:t>()</a:t>
            </a:r>
          </a:p>
          <a:p>
            <a:r>
              <a:rPr lang="tr-TR" altLang="ko-KR" sz="1200" dirty="0"/>
              <a:t>'\x01\x00\x00\x00\x00\x00\x00\x00\x02\x00\x00\x00\x00\x00\x00\x00\x03\x00\x00\x00\x00\x00\x00\x00'</a:t>
            </a:r>
            <a:endParaRPr lang="pl-PL" altLang="ko-KR" sz="1200" dirty="0" smtClean="0"/>
          </a:p>
          <a:p>
            <a:r>
              <a:rPr lang="pl-PL" altLang="ko-KR" sz="1200" dirty="0" smtClean="0"/>
              <a:t>&gt;&gt;&gt;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 = </a:t>
            </a:r>
            <a:r>
              <a:rPr lang="en-US" altLang="ko-KR" sz="1200" dirty="0" err="1" smtClean="0"/>
              <a:t>ar.tosting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ar.itemsize</a:t>
            </a:r>
            <a:endParaRPr lang="en-US" altLang="ko-KR" sz="1200" dirty="0" smtClean="0"/>
          </a:p>
          <a:p>
            <a:r>
              <a:rPr lang="en-US" altLang="ko-KR" sz="1200" dirty="0"/>
              <a:t>8</a:t>
            </a:r>
            <a:endParaRPr lang="en-US" altLang="ko-KR" sz="1200" dirty="0" smtClean="0"/>
          </a:p>
          <a:p>
            <a:r>
              <a:rPr lang="en-US" altLang="ko-KR" sz="1200" dirty="0" smtClean="0"/>
              <a:t>&gt;&gt;&gt; l[0:8]</a:t>
            </a:r>
            <a:endParaRPr lang="pl-PL" altLang="ko-KR" sz="1200" dirty="0" smtClean="0"/>
          </a:p>
          <a:p>
            <a:r>
              <a:rPr lang="tr-TR" altLang="ko-KR" sz="1200" dirty="0"/>
              <a:t>x01\x00\x00\x00\x00\x00\x00\x00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23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dirty="0" smtClean="0"/>
              <a:t>\x01\x00\x00\x00\x00\x00\x00\x00</a:t>
            </a:r>
          </a:p>
          <a:p>
            <a:r>
              <a:rPr kumimoji="1" lang="en-US" altLang="ko-KR" dirty="0" smtClean="0"/>
              <a:t>8bytes</a:t>
            </a:r>
            <a:r>
              <a:rPr kumimoji="1" lang="ko-KR" altLang="en-US" dirty="0" smtClean="0"/>
              <a:t>씩 저장하고 숫자는 첫번째부터 들어감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숫자를 저장할때 제일 오른쪽부터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200" dirty="0" smtClean="0"/>
              <a:t>&gt;&gt;&gt; ar </a:t>
            </a:r>
            <a:r>
              <a:rPr lang="pt-BR" altLang="ko-KR" sz="1200" dirty="0"/>
              <a:t>= </a:t>
            </a:r>
            <a:r>
              <a:rPr lang="pt-BR" altLang="ko-KR" sz="1200" dirty="0" err="1"/>
              <a:t>np.array</a:t>
            </a:r>
            <a:r>
              <a:rPr lang="pt-BR" altLang="ko-KR" sz="1200" dirty="0"/>
              <a:t>([1,2,3],</a:t>
            </a:r>
            <a:r>
              <a:rPr lang="pt-BR" altLang="ko-KR" sz="1200" dirty="0" err="1"/>
              <a:t>dtype</a:t>
            </a:r>
            <a:r>
              <a:rPr lang="pt-BR" altLang="ko-KR" sz="1200" dirty="0"/>
              <a:t>='&gt;i8</a:t>
            </a:r>
            <a:r>
              <a:rPr lang="pt-BR" altLang="ko-KR" sz="1200" dirty="0" smtClean="0"/>
              <a:t>')</a:t>
            </a:r>
          </a:p>
          <a:p>
            <a:r>
              <a:rPr lang="pt-BR" altLang="ko-KR" sz="1200" dirty="0" smtClean="0"/>
              <a:t>&gt;&gt;&gt; </a:t>
            </a:r>
            <a:r>
              <a:rPr lang="pt-BR" altLang="ko-KR" sz="1200" dirty="0" err="1" smtClean="0"/>
              <a:t>ar.tostring</a:t>
            </a:r>
            <a:r>
              <a:rPr lang="pt-BR" altLang="ko-KR" sz="1200" dirty="0" smtClean="0"/>
              <a:t>()</a:t>
            </a:r>
            <a:endParaRPr lang="pt-BR" altLang="ko-KR" sz="1200" dirty="0"/>
          </a:p>
          <a:p>
            <a:r>
              <a:rPr lang="pt-BR" altLang="ko-KR" sz="1200" dirty="0" smtClean="0"/>
              <a:t>'\x00\x00\x00\x00\x00\x00\x00\x01\x00\x00\x00\x00\x00\x00\x00\x02\x00\x00\x00\x00\x00\x00\x00\x03’</a:t>
            </a:r>
          </a:p>
          <a:p>
            <a:r>
              <a:rPr lang="pt-BR" altLang="ko-KR" sz="1200" dirty="0" smtClean="0"/>
              <a:t>&gt;&gt;&gt; </a:t>
            </a:r>
            <a:r>
              <a:rPr lang="pt-BR" altLang="ko-KR" sz="1200" dirty="0" err="1" smtClean="0"/>
              <a:t>ar.dtype</a:t>
            </a:r>
            <a:endParaRPr lang="pt-BR" altLang="ko-KR" sz="1200" dirty="0" smtClean="0"/>
          </a:p>
          <a:p>
            <a:r>
              <a:rPr lang="pt-BR" altLang="ko-KR" sz="1200" dirty="0" smtClean="0"/>
              <a:t> </a:t>
            </a:r>
            <a:r>
              <a:rPr lang="pt-BR" altLang="ko-KR" sz="1200" dirty="0" err="1"/>
              <a:t>dtype</a:t>
            </a:r>
            <a:r>
              <a:rPr lang="pt-BR" altLang="ko-KR" sz="1200" dirty="0"/>
              <a:t>('&gt;i8')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 smtClean="0"/>
              <a:t>x00\x00\x00\x00\x00\x00\x00\x01</a:t>
            </a:r>
          </a:p>
          <a:p>
            <a:endParaRPr kumimoji="1" lang="pt-BR" altLang="ko-KR" dirty="0"/>
          </a:p>
          <a:p>
            <a:r>
              <a:rPr kumimoji="1" lang="en-US" altLang="ko-KR" dirty="0" smtClean="0"/>
              <a:t>8bytes</a:t>
            </a:r>
            <a:r>
              <a:rPr kumimoji="1" lang="ko-KR" altLang="en-US" dirty="0" smtClean="0"/>
              <a:t>씩 저장하고 숫자는 마지막째부터 들어감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4248472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(['a','b',"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"],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='|S10</a:t>
            </a:r>
            <a:r>
              <a:rPr lang="en-US" altLang="ko-KR" sz="1200" dirty="0" smtClean="0"/>
              <a:t>')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sr.tostring</a:t>
            </a:r>
            <a:r>
              <a:rPr lang="en-US" altLang="ko-KR" sz="1200" dirty="0" smtClean="0"/>
              <a:t>()</a:t>
            </a:r>
            <a:endParaRPr lang="en-US" altLang="ko-KR" sz="1200" dirty="0"/>
          </a:p>
          <a:p>
            <a:r>
              <a:rPr lang="en-US" altLang="ko-KR" sz="1200" dirty="0" smtClean="0"/>
              <a:t>'a\x00\x00\x00\x00\x00\x00\x00\x00\x00b\x00\x00\x00\x00\x00\x00\x00\x00\x00abc\x00\x00\x00\x00\x00\x00\x00’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sr.dtype</a:t>
            </a:r>
            <a:endParaRPr lang="en-US" altLang="ko-KR" sz="1200" dirty="0" smtClean="0"/>
          </a:p>
          <a:p>
            <a:r>
              <a:rPr lang="en-US" altLang="ko-KR" sz="1200" dirty="0" err="1" smtClean="0"/>
              <a:t>dtype</a:t>
            </a:r>
            <a:r>
              <a:rPr lang="en-US" altLang="ko-KR" sz="1200" dirty="0"/>
              <a:t>('S10')</a:t>
            </a:r>
            <a:endParaRPr lang="en-US" altLang="ko-KR" sz="1200" dirty="0" smtClean="0"/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sr.tostring</a:t>
            </a:r>
            <a:r>
              <a:rPr lang="en-US" altLang="ko-KR" sz="1200" dirty="0"/>
              <a:t>()[</a:t>
            </a:r>
            <a:r>
              <a:rPr lang="en-US" altLang="ko-KR" sz="1200" dirty="0" smtClean="0"/>
              <a:t>0:10] </a:t>
            </a:r>
            <a:r>
              <a:rPr lang="en-US" altLang="ko-KR" sz="1200" dirty="0"/>
              <a:t>'a\x00\x00\x00\x00\x00\x00\x00\x00\x00'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altLang="ko-KR" dirty="0" smtClean="0"/>
          </a:p>
          <a:p>
            <a:r>
              <a:rPr kumimoji="1" lang="en-US" altLang="ko-KR" dirty="0" smtClean="0"/>
              <a:t>10bytes</a:t>
            </a:r>
            <a:r>
              <a:rPr kumimoji="1" lang="ko-KR" altLang="en-US" dirty="0" smtClean="0"/>
              <a:t>씩 저장하고 문자는 첫번째부터 들어감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할당 시 참조만 전달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89483"/>
              </p:ext>
            </p:extLst>
          </p:nvPr>
        </p:nvGraphicFramePr>
        <p:xfrm>
          <a:off x="683568" y="2276872"/>
          <a:ext cx="7560840" cy="3888432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r>
                        <a:rPr lang="en-US" altLang="ko-KR" sz="1200" dirty="0" smtClean="0"/>
                        <a:t>print f_,f_.</a:t>
                      </a:r>
                      <a:r>
                        <a:rPr lang="en-US" altLang="ko-KR" sz="1200" dirty="0" err="1" smtClean="0"/>
                        <a:t>dtype.char</a:t>
                      </a:r>
                      <a:r>
                        <a:rPr lang="en-US" altLang="ko-KR" sz="1200" dirty="0" smtClean="0"/>
                        <a:t>, f_.</a:t>
                      </a:r>
                      <a:r>
                        <a:rPr lang="en-US" altLang="ko-KR" sz="1200" dirty="0" err="1" smtClean="0"/>
                        <a:t>itemsize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dtype.names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f_.dtype.name</a:t>
                      </a:r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dtype.shape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dtype.num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1.0 d 8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r>
                        <a:rPr lang="en-US" altLang="ko-KR" sz="1200" dirty="0" smtClean="0"/>
                        <a:t>float64</a:t>
                      </a:r>
                    </a:p>
                    <a:p>
                      <a:r>
                        <a:rPr lang="en-US" altLang="ko-KR" sz="1200" dirty="0" smtClean="0"/>
                        <a:t>()</a:t>
                      </a:r>
                    </a:p>
                    <a:p>
                      <a:r>
                        <a:rPr lang="en-US" altLang="ko-KR" sz="1200" dirty="0" smtClean="0"/>
                        <a:t>12</a:t>
                      </a:r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28316"/>
              </p:ext>
            </p:extLst>
          </p:nvPr>
        </p:nvGraphicFramePr>
        <p:xfrm>
          <a:off x="755576" y="1916832"/>
          <a:ext cx="7560840" cy="4378432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f_ =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np.float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_(1.0)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dtype.alignment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결과값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&lt;type 'numpy.float64'&gt;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&lt;f8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  <a:p>
                      <a:endParaRPr lang="ko-KR" altLang="en-US" dirty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59041"/>
              </p:ext>
            </p:extLst>
          </p:nvPr>
        </p:nvGraphicFramePr>
        <p:xfrm>
          <a:off x="755576" y="1916832"/>
          <a:ext cx="7560840" cy="4150568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dtype.descr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dtype.hasobject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dtype.subdtype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dtype.base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dtype.kind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dtype.isnative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[('', '&lt;f8')]</a:t>
                      </a:r>
                    </a:p>
                    <a:p>
                      <a:r>
                        <a:rPr lang="en-US" altLang="ko-KR" sz="1200" dirty="0" smtClean="0"/>
                        <a:t>False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r>
                        <a:rPr lang="en-US" altLang="ko-KR" sz="1200" dirty="0" smtClean="0"/>
                        <a:t>Float64</a:t>
                      </a:r>
                    </a:p>
                    <a:p>
                      <a:r>
                        <a:rPr lang="en-US" altLang="ko-KR" sz="1200" dirty="0" smtClean="0"/>
                        <a:t>F</a:t>
                      </a:r>
                    </a:p>
                    <a:p>
                      <a:r>
                        <a:rPr lang="en-US" altLang="ko-KR" sz="1200" dirty="0" smtClean="0"/>
                        <a:t>True</a:t>
                      </a:r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69559"/>
              </p:ext>
            </p:extLst>
          </p:nvPr>
        </p:nvGraphicFramePr>
        <p:xfrm>
          <a:off x="755576" y="1916832"/>
          <a:ext cx="7560840" cy="2988861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dtype.flags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dtype.fields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dtype.metadata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0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None</a:t>
                      </a:r>
                    </a:p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random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Simple random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9756"/>
              </p:ext>
            </p:extLst>
          </p:nvPr>
        </p:nvGraphicFramePr>
        <p:xfrm>
          <a:off x="683568" y="1844824"/>
          <a:ext cx="7920880" cy="4536504"/>
        </p:xfrm>
        <a:graphic>
          <a:graphicData uri="http://schemas.openxmlformats.org/drawingml/2006/table">
            <a:tbl>
              <a:tblPr/>
              <a:tblGrid>
                <a:gridCol w="2899351"/>
                <a:gridCol w="5021529"/>
              </a:tblGrid>
              <a:tr h="466900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(d0, d1, ...,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주어진 모양에 대해 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effectLst/>
                        </a:rPr>
                        <a:t>에서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사이의 균등 분포 생성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(d0, d1, ...,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주어진 모양에 대해 정규분포 값을 생성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randint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(low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high, 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integers from </a:t>
                      </a:r>
                      <a:r>
                        <a:rPr lang="en-US" sz="1200" i="1" dirty="0">
                          <a:effectLst/>
                        </a:rPr>
                        <a:t>low</a:t>
                      </a:r>
                      <a:r>
                        <a:rPr lang="en-US" sz="1200" dirty="0">
                          <a:effectLst/>
                        </a:rPr>
                        <a:t> (inclusive) to </a:t>
                      </a:r>
                      <a:r>
                        <a:rPr lang="en-US" sz="1200" i="1" dirty="0">
                          <a:effectLst/>
                        </a:rPr>
                        <a:t>high</a:t>
                      </a:r>
                      <a:r>
                        <a:rPr lang="en-US" sz="1200" dirty="0">
                          <a:effectLst/>
                        </a:rPr>
                        <a:t> (exclusive).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random_sample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933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choice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size, replace, p])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Generates a random sample from a given 1-D array ..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933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bytes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(length)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bytes.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ran/rand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ko-KR" altLang="en-US" dirty="0" smtClean="0"/>
              <a:t>가 할당은 참조만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은 참조만 할당하므로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처리하려면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함수나 </a:t>
            </a: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사용해야 함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480476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16216" y="4555048"/>
            <a:ext cx="172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Slice</a:t>
            </a:r>
            <a:r>
              <a:rPr lang="ko-KR" altLang="en-US" dirty="0" smtClean="0"/>
              <a:t>을 해도 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의 참조를 가지고 있어 갱신하면 원래 값을 변경함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5373216"/>
            <a:ext cx="309634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5" idx="1"/>
          </p:cNvCxnSpPr>
          <p:nvPr/>
        </p:nvCxnSpPr>
        <p:spPr>
          <a:xfrm flipV="1">
            <a:off x="4139952" y="5432211"/>
            <a:ext cx="2376264" cy="193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1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4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60851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Range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choice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2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608512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68960"/>
            <a:ext cx="3600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7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Permutations(</a:t>
            </a:r>
            <a:r>
              <a:rPr lang="ko-KR" altLang="en-US" dirty="0" smtClean="0"/>
              <a:t>순열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5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/>
              <a:t> </a:t>
            </a:r>
            <a:r>
              <a:rPr lang="en-US" altLang="ko-KR" sz="280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2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3966"/>
              </p:ext>
            </p:extLst>
          </p:nvPr>
        </p:nvGraphicFramePr>
        <p:xfrm>
          <a:off x="539552" y="1844824"/>
          <a:ext cx="8064896" cy="4104458"/>
        </p:xfrm>
        <a:graphic>
          <a:graphicData uri="http://schemas.openxmlformats.org/drawingml/2006/table">
            <a:tbl>
              <a:tblPr/>
              <a:tblGrid>
                <a:gridCol w="3914998"/>
                <a:gridCol w="4149898"/>
              </a:tblGrid>
              <a:tr h="27895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(a, b[,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Beta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binomial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chisquare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chi-square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dirichlet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(alpha[,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</a:t>
                      </a:r>
                      <a:r>
                        <a:rPr lang="en-US" sz="1200" dirty="0" err="1">
                          <a:effectLst/>
                        </a:rPr>
                        <a:t>Dirichlet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exponential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([scale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an exponential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dfnum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dfden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an F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gamma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(shape[,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Gamma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geometric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geometric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gumbel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Gumbel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843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hypergeometric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ngood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nbad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Hypergeometric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35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laplace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Laplace or double exponential distribution with specified location (or mean) and scale (decay).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4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2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89752"/>
              </p:ext>
            </p:extLst>
          </p:nvPr>
        </p:nvGraphicFramePr>
        <p:xfrm>
          <a:off x="539552" y="2132856"/>
          <a:ext cx="8064896" cy="3888432"/>
        </p:xfrm>
        <a:graphic>
          <a:graphicData uri="http://schemas.openxmlformats.org/drawingml/2006/table">
            <a:tbl>
              <a:tblPr/>
              <a:tblGrid>
                <a:gridCol w="3914998"/>
                <a:gridCol w="4149898"/>
              </a:tblGrid>
              <a:tr h="221422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logistic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logistic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([mean, sigma,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log-normal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logseries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logarithmic series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pvals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multinomial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6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multivariate_normal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(mean,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cov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random samples from a multivariate normal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negative_binomial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negative binomial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3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noncentral_chisquare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nonc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noncentral</a:t>
                      </a:r>
                      <a:r>
                        <a:rPr lang="en-US" sz="1200" dirty="0">
                          <a:effectLst/>
                        </a:rPr>
                        <a:t> chi-square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noncentral_f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dfnum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dfden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nonc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</a:t>
                      </a:r>
                      <a:r>
                        <a:rPr lang="en-US" sz="1200" dirty="0" err="1">
                          <a:effectLst/>
                        </a:rPr>
                        <a:t>noncentral</a:t>
                      </a:r>
                      <a:r>
                        <a:rPr lang="en-US" sz="1200" dirty="0">
                          <a:effectLst/>
                        </a:rPr>
                        <a:t> F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3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random samples from a normal (Gaussian)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698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pareto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Pareto II or Lomax distribution with specified shape.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698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poisson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([lam,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Poisson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26630"/>
              </p:ext>
            </p:extLst>
          </p:nvPr>
        </p:nvGraphicFramePr>
        <p:xfrm>
          <a:off x="395536" y="2060848"/>
          <a:ext cx="8424936" cy="4176467"/>
        </p:xfrm>
        <a:graphic>
          <a:graphicData uri="http://schemas.openxmlformats.org/drawingml/2006/table">
            <a:tbl>
              <a:tblPr/>
              <a:tblGrid>
                <a:gridCol w="3389342"/>
                <a:gridCol w="5035594"/>
              </a:tblGrid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Draws samples in [0, 1] from a power distribution with positive exponent a - 1.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rayleigh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([scale,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Rayleigh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standard_cauchy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Cauchy distribution with mode = 0.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standard_exponential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standard exponential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standard_gamma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(shape[,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Gamma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Normal distribution (mean=0, </a:t>
                      </a:r>
                      <a:r>
                        <a:rPr lang="en-US" sz="1200" dirty="0" err="1">
                          <a:effectLst/>
                        </a:rPr>
                        <a:t>stdev</a:t>
                      </a:r>
                      <a:r>
                        <a:rPr lang="en-US" sz="1200" dirty="0">
                          <a:effectLst/>
                        </a:rPr>
                        <a:t>=1).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Student’s t distribution with </a:t>
                      </a:r>
                      <a:r>
                        <a:rPr lang="en-US" sz="1200" i="1" dirty="0" err="1">
                          <a:effectLst/>
                        </a:rPr>
                        <a:t>df</a:t>
                      </a:r>
                      <a:r>
                        <a:rPr lang="en-US" sz="1200" dirty="0">
                          <a:effectLst/>
                        </a:rPr>
                        <a:t> degrees of freedom.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triangular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(left, mode, right[,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triangular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uniform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([low, high,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uniform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vonmises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(mu, kappa[,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von Mises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wald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(mean, scale[,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Wald, or inverse Gaussian,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weibull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Weibull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zipf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Zipf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2. </a:t>
            </a:r>
            <a:r>
              <a:rPr lang="en-US" altLang="ko-KR" sz="9600" dirty="0" err="1" smtClean="0"/>
              <a:t>Numpy</a:t>
            </a:r>
            <a:r>
              <a:rPr lang="en-US" altLang="ko-KR" sz="9600" dirty="0" smtClean="0"/>
              <a:t>  </a:t>
            </a:r>
            <a:r>
              <a:rPr lang="ko-KR" altLang="en-US" sz="9600" dirty="0" smtClean="0"/>
              <a:t>함수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hypot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sqrt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</a:t>
            </a: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모듈도 처리할 수 있는 함수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</a:t>
            </a:r>
            <a:r>
              <a:rPr lang="en-US" altLang="ko-KR" dirty="0" smtClean="0"/>
              <a:t>atten/ravel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9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5695950" cy="312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407707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‘F’: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칼럼 순으로 </a:t>
            </a:r>
            <a:r>
              <a:rPr lang="en-US" altLang="ko-KR" dirty="0" smtClean="0"/>
              <a:t>flat </a:t>
            </a:r>
            <a:r>
              <a:rPr lang="ko-KR" altLang="en-US" dirty="0" smtClean="0"/>
              <a:t>처리함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12068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ravel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3861048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‘F’: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칼럼 순으로 </a:t>
            </a:r>
            <a:r>
              <a:rPr lang="en-US" altLang="ko-KR" dirty="0" smtClean="0"/>
              <a:t>flat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r>
              <a:rPr lang="en-US" altLang="ko-KR" dirty="0" smtClean="0"/>
              <a:t>‘K’: </a:t>
            </a:r>
            <a:r>
              <a:rPr lang="ko-KR" altLang="en-US" dirty="0" smtClean="0"/>
              <a:t>메모리에 있는 그대로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reshape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eshape</a:t>
            </a:r>
            <a:r>
              <a:rPr lang="en-US" altLang="ko-KR" dirty="0"/>
              <a:t>(a,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altLang="ko-KR" dirty="0"/>
              <a:t>concatenate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altLang="ko-KR" dirty="0" smtClean="0"/>
              <a:t>newaxis</a:t>
            </a:r>
            <a:endParaRPr lang="fr-F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7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2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>2. </a:t>
            </a:r>
            <a:r>
              <a:rPr lang="en-US" altLang="ko-KR" sz="4000" dirty="0" err="1"/>
              <a:t>Numpy</a:t>
            </a:r>
            <a:r>
              <a:rPr lang="en-US" altLang="ko-KR" sz="4000" dirty="0"/>
              <a:t>  </a:t>
            </a:r>
            <a:r>
              <a:rPr lang="ko-KR" altLang="en-US" sz="4000" dirty="0" smtClean="0"/>
              <a:t>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3. </a:t>
            </a:r>
            <a:r>
              <a:rPr lang="ko-KR" altLang="en-US" sz="4000" dirty="0" smtClean="0"/>
              <a:t>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4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5. </a:t>
            </a:r>
            <a:r>
              <a:rPr lang="ko-KR" altLang="en-US" sz="4000" dirty="0" smtClean="0"/>
              <a:t>삼각함수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6. </a:t>
            </a:r>
            <a:r>
              <a:rPr lang="ko-KR" altLang="en-US" sz="4000" dirty="0" smtClean="0"/>
              <a:t>지수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로그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수열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섭씨와 화씨 온도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count_nonzero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Nonzero </a:t>
            </a:r>
            <a:r>
              <a:rPr lang="ko-KR" altLang="en-US" dirty="0" smtClean="0"/>
              <a:t>확인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갯수확인</a:t>
            </a:r>
            <a:r>
              <a:rPr lang="ko-KR" altLang="en-US" dirty="0" smtClean="0"/>
              <a:t> 및 </a:t>
            </a:r>
            <a:r>
              <a:rPr lang="en-US" altLang="ko-KR" dirty="0" err="1" smtClean="0"/>
              <a:t>flatnonzeor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 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Axis</a:t>
            </a:r>
            <a:r>
              <a:rPr lang="ko-KR" altLang="en-US" dirty="0" smtClean="0"/>
              <a:t>에 대한 인자가 없을 경우 전체를 합산하고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칼럼 합을 구하고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행에 대한 합을 계산 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56992"/>
            <a:ext cx="3816424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cumsum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cumsum</a:t>
            </a:r>
            <a:r>
              <a:rPr lang="en-US" altLang="ko-KR" dirty="0" smtClean="0"/>
              <a:t> 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모형을 유지하면 행과 열로 누적된 값을 계산하는 함수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4032448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cumsum</a:t>
            </a:r>
            <a:r>
              <a:rPr lang="en-US" altLang="ko-KR" dirty="0" smtClean="0"/>
              <a:t> 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누적처리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Weights </a:t>
            </a:r>
            <a:r>
              <a:rPr lang="ko-KR" altLang="en-US" dirty="0" smtClean="0"/>
              <a:t>리스트를 받고 </a:t>
            </a:r>
            <a:r>
              <a:rPr lang="ko-KR" altLang="en-US" dirty="0" err="1" smtClean="0"/>
              <a:t>누적값을</a:t>
            </a:r>
            <a:r>
              <a:rPr lang="ko-KR" altLang="en-US" dirty="0" smtClean="0"/>
              <a:t> 산출하여 새로운 리스트 </a:t>
            </a:r>
            <a:r>
              <a:rPr lang="en-US" altLang="ko-KR" dirty="0" err="1" smtClean="0"/>
              <a:t>cum_weights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계산시 오차는 발생함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63077"/>
            <a:ext cx="42386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3.</a:t>
            </a:r>
            <a:r>
              <a:rPr lang="ko-KR" altLang="en-US" sz="9600" dirty="0" smtClean="0"/>
              <a:t>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무리수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실수로 확장되는 수의 관계</a:t>
            </a:r>
            <a:endParaRPr lang="ko-KR" altLang="en-US" dirty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302433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820269"/>
            <a:ext cx="4457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항등원</a:t>
            </a:r>
            <a:r>
              <a:rPr lang="en-US" altLang="ko-KR" dirty="0" smtClean="0"/>
              <a:t>,</a:t>
            </a:r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항등</a:t>
            </a:r>
            <a:r>
              <a:rPr lang="ko-KR" altLang="en-US" dirty="0" err="1"/>
              <a:t>원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항등원</a:t>
            </a:r>
            <a:r>
              <a:rPr lang="en-US" altLang="ko-KR" dirty="0"/>
              <a:t>(</a:t>
            </a:r>
            <a:r>
              <a:rPr lang="ko-KR" altLang="en-US" dirty="0" err="1"/>
              <a:t>恒等元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집합의 </a:t>
            </a:r>
            <a:r>
              <a:rPr lang="ko-KR" altLang="en-US" dirty="0"/>
              <a:t>어떤 원소와 연산을 취해도</a:t>
            </a:r>
            <a:r>
              <a:rPr lang="en-US" altLang="ko-KR" dirty="0"/>
              <a:t>, </a:t>
            </a:r>
            <a:r>
              <a:rPr lang="ko-KR" altLang="en-US" dirty="0"/>
              <a:t>자기 자신이 되는 원소를 말한다</a:t>
            </a:r>
            <a:r>
              <a:rPr lang="en-US" altLang="ko-KR" dirty="0"/>
              <a:t>. </a:t>
            </a:r>
            <a:r>
              <a:rPr lang="ko-KR" altLang="en-US" dirty="0" smtClean="0"/>
              <a:t>쉽게 </a:t>
            </a:r>
            <a:r>
              <a:rPr lang="ko-KR" altLang="en-US" dirty="0"/>
              <a:t>말해서</a:t>
            </a:r>
            <a:r>
              <a:rPr lang="en-US" altLang="ko-KR" dirty="0"/>
              <a:t>, 1</a:t>
            </a:r>
            <a:r>
              <a:rPr lang="ko-KR" altLang="en-US" dirty="0"/>
              <a:t>개의 양을 전혀 달라 보이는 다른 양과 같게 만드는 수학적 관계를 말한다고 생각하면 된다</a:t>
            </a:r>
            <a:r>
              <a:rPr lang="en-US" altLang="ko-KR" dirty="0"/>
              <a:t>. 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5"/>
            <a:ext cx="4896544" cy="200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1680" y="4005064"/>
            <a:ext cx="573650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의 역수는  </a:t>
            </a:r>
            <a:r>
              <a:rPr lang="en-US" altLang="ko-KR" dirty="0">
                <a:solidFill>
                  <a:schemeClr val="tx1"/>
                </a:solidFill>
              </a:rPr>
              <a:t>1/x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en-US" altLang="ko-KR" baseline="30000" dirty="0">
                <a:solidFill>
                  <a:schemeClr val="tx1"/>
                </a:solidFill>
              </a:rPr>
              <a:t> -1</a:t>
            </a:r>
            <a:r>
              <a:rPr lang="ko-KR" altLang="en-US" dirty="0">
                <a:solidFill>
                  <a:schemeClr val="tx1"/>
                </a:solidFill>
              </a:rPr>
              <a:t>로 표기한다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곱해서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이 되는 두 수를 서로 역수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절대값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3429000"/>
            <a:ext cx="7056784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절댓값은 거리의 개념이므로 반드시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또는 </a:t>
            </a:r>
            <a:r>
              <a:rPr lang="ko-KR" altLang="en-US" dirty="0" err="1">
                <a:solidFill>
                  <a:schemeClr val="tx1"/>
                </a:solidFill>
              </a:rPr>
              <a:t>양수이어야하며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만약 실수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가 음수라면</a:t>
            </a:r>
            <a:r>
              <a:rPr lang="en-US" altLang="ko-KR" dirty="0">
                <a:solidFill>
                  <a:schemeClr val="tx1"/>
                </a:solidFill>
              </a:rPr>
              <a:t>, a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(-1)</a:t>
            </a:r>
            <a:r>
              <a:rPr lang="ko-KR" altLang="en-US" dirty="0">
                <a:solidFill>
                  <a:schemeClr val="tx1"/>
                </a:solidFill>
              </a:rPr>
              <a:t>을 곱해 </a:t>
            </a:r>
            <a:r>
              <a:rPr lang="ko-KR" altLang="en-US" dirty="0" smtClean="0">
                <a:solidFill>
                  <a:schemeClr val="tx1"/>
                </a:solidFill>
              </a:rPr>
              <a:t>양수화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절대값 </a:t>
            </a:r>
            <a:r>
              <a:rPr lang="en-US" altLang="ko-KR" dirty="0"/>
              <a:t>absolute value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어떤 </a:t>
            </a:r>
            <a:r>
              <a:rPr lang="ko-KR" altLang="en-US" dirty="0"/>
              <a:t>실수 </a:t>
            </a:r>
            <a:r>
              <a:rPr lang="en-US" altLang="ko-KR" dirty="0"/>
              <a:t>a</a:t>
            </a:r>
            <a:r>
              <a:rPr lang="ko-KR" altLang="en-US" dirty="0"/>
              <a:t>를 수직선에 대응시켰을 때</a:t>
            </a:r>
            <a:r>
              <a:rPr lang="en-US" altLang="ko-KR" dirty="0"/>
              <a:t>, </a:t>
            </a:r>
            <a:r>
              <a:rPr lang="ko-KR" altLang="en-US" dirty="0"/>
              <a:t>수직선의 원점에서 실수 </a:t>
            </a:r>
            <a:r>
              <a:rPr lang="en-US" altLang="ko-KR" dirty="0"/>
              <a:t>a</a:t>
            </a:r>
            <a:r>
              <a:rPr lang="ko-KR" altLang="en-US" dirty="0"/>
              <a:t>까지의 거리를 의미한다</a:t>
            </a:r>
            <a:r>
              <a:rPr lang="en-US" altLang="ko-KR" dirty="0"/>
              <a:t>. </a:t>
            </a:r>
            <a:r>
              <a:rPr lang="ko-KR" altLang="en-US" dirty="0"/>
              <a:t>이것을 기호로 </a:t>
            </a:r>
            <a:r>
              <a:rPr lang="en-US" altLang="ko-KR" dirty="0" smtClean="0"/>
              <a:t>|</a:t>
            </a:r>
            <a:r>
              <a:rPr lang="en-US" altLang="ko-KR" dirty="0"/>
              <a:t>a|</a:t>
            </a:r>
            <a:r>
              <a:rPr lang="ko-KR" altLang="en-US" dirty="0"/>
              <a:t>로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41168"/>
            <a:ext cx="1847850" cy="8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비율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비</a:t>
            </a:r>
            <a:r>
              <a:rPr lang="en-US" altLang="ko-KR" dirty="0"/>
              <a:t>(</a:t>
            </a:r>
            <a:r>
              <a:rPr lang="ko-KR" altLang="en-US" dirty="0"/>
              <a:t>比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는 어떤 수가 다른 한 수의 몇 배인지를 나타내는 관계이다</a:t>
            </a:r>
            <a:r>
              <a:rPr lang="en-US" altLang="ko-KR" dirty="0"/>
              <a:t>. </a:t>
            </a:r>
            <a:r>
              <a:rPr lang="ko-KR" altLang="en-US" dirty="0"/>
              <a:t>이 배수를 비율</a:t>
            </a:r>
            <a:r>
              <a:rPr lang="en-US" altLang="ko-KR" dirty="0"/>
              <a:t>(</a:t>
            </a:r>
            <a:r>
              <a:rPr lang="ko-KR" altLang="en-US" dirty="0"/>
              <a:t>比率</a:t>
            </a:r>
            <a:r>
              <a:rPr lang="en-US" altLang="ko-KR" dirty="0"/>
              <a:t>, </a:t>
            </a:r>
            <a:r>
              <a:rPr lang="en-US" altLang="ko-KR" dirty="0" smtClean="0"/>
              <a:t>ratio</a:t>
            </a:r>
            <a:r>
              <a:rPr lang="en-US" altLang="ko-KR" dirty="0"/>
              <a:t>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1680" y="3645024"/>
            <a:ext cx="5736502" cy="17281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원주율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원의 지름에 대한 원주의 비율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백분율</a:t>
            </a: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수를 </a:t>
            </a:r>
            <a:r>
              <a:rPr lang="en-US" altLang="ko-KR" dirty="0">
                <a:solidFill>
                  <a:schemeClr val="tx1"/>
                </a:solidFill>
              </a:rPr>
              <a:t>100</a:t>
            </a:r>
            <a:r>
              <a:rPr lang="ko-KR" altLang="en-US" dirty="0">
                <a:solidFill>
                  <a:schemeClr val="tx1"/>
                </a:solidFill>
              </a:rPr>
              <a:t>과의 비로 나타내는 것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거듭제곱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거듭제곱은 이항 연산으로</a:t>
            </a:r>
            <a:r>
              <a:rPr lang="en-US" altLang="ko-KR" dirty="0"/>
              <a:t>, </a:t>
            </a:r>
            <a:r>
              <a:rPr lang="ko-KR" altLang="en-US" dirty="0"/>
              <a:t>하나의 수를 여러 번 곱하는 연산을 의미한다</a:t>
            </a:r>
            <a:r>
              <a:rPr lang="en-US" altLang="ko-KR" dirty="0"/>
              <a:t>. </a:t>
            </a:r>
            <a:r>
              <a:rPr lang="ko-KR" altLang="en-US" dirty="0"/>
              <a:t>기호로는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n </a:t>
            </a:r>
            <a:r>
              <a:rPr lang="ko-KR" altLang="en-US" dirty="0" smtClean="0"/>
              <a:t>으로 </a:t>
            </a:r>
            <a:r>
              <a:rPr lang="ko-KR" altLang="en-US" dirty="0"/>
              <a:t>표기하며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a</a:t>
            </a:r>
            <a:r>
              <a:rPr lang="ko-KR" altLang="en-US" dirty="0"/>
              <a:t>를 밑</a:t>
            </a:r>
            <a:r>
              <a:rPr lang="en-US" altLang="ko-KR" dirty="0"/>
              <a:t>, </a:t>
            </a:r>
            <a:r>
              <a:rPr lang="en-US" altLang="ko-KR" dirty="0" smtClean="0"/>
              <a:t>n</a:t>
            </a:r>
            <a:r>
              <a:rPr lang="ko-KR" altLang="en-US" dirty="0"/>
              <a:t>을 지수라고 한다</a:t>
            </a:r>
            <a:r>
              <a:rPr lang="en-US" altLang="ko-KR" dirty="0"/>
              <a:t>.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1088"/>
            <a:ext cx="158417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809730"/>
            <a:ext cx="5616624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지수가 음수이면 기존 거듭제곱이 역수가 되가 분수인 경우는 제곱근 표현이 됨</a:t>
            </a:r>
            <a:endParaRPr lang="en-US" altLang="ko-KR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33" y="4626875"/>
            <a:ext cx="100012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03453"/>
            <a:ext cx="1152525" cy="63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음수인  경우</a:t>
            </a:r>
            <a:endParaRPr lang="ko-KR" alt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39330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지수가  분수인  경우</a:t>
            </a:r>
            <a:endParaRPr lang="ko-KR" altLang="en-US" b="1" u="sng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거듭제곱의 성질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거듭제곱은 반복적인 곱하기와 나누기 처리를 하므로 아래의 성질을 준수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5696" y="3558141"/>
            <a:ext cx="5657462" cy="1983102"/>
            <a:chOff x="2123728" y="3558141"/>
            <a:chExt cx="5657462" cy="1983102"/>
          </a:xfrm>
        </p:grpSpPr>
        <p:pic>
          <p:nvPicPr>
            <p:cNvPr id="1792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390" y="3558141"/>
              <a:ext cx="5638800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941168"/>
              <a:ext cx="44958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131840" y="4869160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제곱</a:t>
            </a:r>
            <a:r>
              <a:rPr lang="ko-KR" altLang="en-US" dirty="0"/>
              <a:t>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ko-KR" altLang="en-US" dirty="0"/>
              <a:t>제곱근</a:t>
            </a:r>
            <a:r>
              <a:rPr lang="en-US" altLang="ko-KR" dirty="0"/>
              <a:t>(</a:t>
            </a:r>
            <a:r>
              <a:rPr lang="ko-KR" altLang="en-US" dirty="0"/>
              <a:t>제곱根</a:t>
            </a:r>
            <a:r>
              <a:rPr lang="en-US" altLang="ko-KR" dirty="0"/>
              <a:t>)</a:t>
            </a:r>
            <a:r>
              <a:rPr lang="ko-KR" altLang="en-US" dirty="0"/>
              <a:t>은 제곱하여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ko-KR" altLang="en-US" dirty="0"/>
              <a:t>되는 실수를 </a:t>
            </a:r>
            <a:r>
              <a:rPr lang="ko-KR" altLang="en-US" dirty="0" smtClean="0"/>
              <a:t>가리키며</a:t>
            </a:r>
            <a:r>
              <a:rPr lang="en-US" altLang="ko-KR" dirty="0" smtClean="0"/>
              <a:t>, </a:t>
            </a:r>
            <a:r>
              <a:rPr lang="ko-KR" altLang="en-US" dirty="0"/>
              <a:t>특히 이 가운데 양의 제곱근을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(x)</a:t>
            </a:r>
            <a:r>
              <a:rPr lang="ko-KR" altLang="en-US" dirty="0" smtClean="0"/>
              <a:t>라고 </a:t>
            </a:r>
            <a:r>
              <a:rPr lang="ko-KR" altLang="en-US" dirty="0"/>
              <a:t>표기하고 </a:t>
            </a:r>
            <a:r>
              <a:rPr lang="en-US" altLang="ko-KR" dirty="0"/>
              <a:t>"</a:t>
            </a:r>
            <a:r>
              <a:rPr lang="ko-KR" altLang="en-US" dirty="0"/>
              <a:t>제곱근 </a:t>
            </a:r>
            <a:r>
              <a:rPr lang="en-US" altLang="ko-KR" dirty="0" smtClean="0"/>
              <a:t>x"(</a:t>
            </a:r>
            <a:r>
              <a:rPr lang="ko-KR" altLang="en-US" dirty="0" smtClean="0"/>
              <a:t>루트 </a:t>
            </a:r>
            <a:r>
              <a:rPr lang="en-US" altLang="ko-KR" dirty="0" smtClean="0"/>
              <a:t>x)</a:t>
            </a:r>
            <a:r>
              <a:rPr lang="ko-KR" altLang="en-US" dirty="0" smtClean="0"/>
              <a:t>라고 </a:t>
            </a:r>
            <a:r>
              <a:rPr lang="ko-KR" altLang="en-US" dirty="0"/>
              <a:t>읽는다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48878"/>
            <a:ext cx="3162300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94109"/>
            <a:ext cx="39814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제곱근의 지수 표현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수치적인 표현으로는 지수 표현을 </a:t>
            </a:r>
            <a:r>
              <a:rPr lang="ko-KR" altLang="en-US" dirty="0" err="1" smtClean="0"/>
              <a:t>분수식으로</a:t>
            </a:r>
            <a:r>
              <a:rPr lang="ko-KR" altLang="en-US" dirty="0" smtClean="0"/>
              <a:t> 나타내면 됨 </a:t>
            </a:r>
            <a:r>
              <a:rPr lang="en-US" altLang="ko-KR" dirty="0" smtClean="0"/>
              <a:t>x</a:t>
            </a:r>
            <a:r>
              <a:rPr lang="en-US" altLang="ko-KR" baseline="30000" dirty="0" smtClean="0"/>
              <a:t>1/2</a:t>
            </a:r>
            <a:r>
              <a:rPr lang="ko-KR" altLang="en-US" dirty="0" smtClean="0"/>
              <a:t>로 표현 </a:t>
            </a:r>
            <a:endParaRPr lang="en-US" altLang="ko-KR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971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일반적으로 실수 </a:t>
            </a:r>
            <a:r>
              <a:rPr lang="en-US" altLang="ko-KR" dirty="0"/>
              <a:t>x</a:t>
            </a:r>
            <a:r>
              <a:rPr lang="ko-KR" altLang="en-US" dirty="0"/>
              <a:t>에 대하여 값이 부호는 </a:t>
            </a:r>
            <a:r>
              <a:rPr lang="en-US" altLang="ko-KR" dirty="0"/>
              <a:t>+/-</a:t>
            </a:r>
            <a:r>
              <a:rPr lang="ko-KR" altLang="en-US" dirty="0"/>
              <a:t>를 가짐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부호 표현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부호</a:t>
            </a:r>
            <a:endParaRPr lang="ko-KR" altLang="en-US" b="1" u="sng" dirty="0"/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2" y="4509120"/>
            <a:ext cx="714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28547"/>
            <a:ext cx="4464496" cy="224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수의 성질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 값 표현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3236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표</a:t>
            </a:r>
            <a:r>
              <a:rPr lang="ko-KR" altLang="en-US" b="1" u="sng" dirty="0"/>
              <a:t>현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41" y="4509120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29" y="4509120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86377" y="378904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값 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286377" y="5445224"/>
            <a:ext cx="225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자연수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 </a:t>
            </a:r>
            <a:r>
              <a:rPr lang="ko-KR" altLang="en-US" sz="1400" dirty="0"/>
              <a:t>대해 </a:t>
            </a:r>
            <a:r>
              <a:rPr lang="ko-KR" altLang="en-US" sz="1400" dirty="0" smtClean="0"/>
              <a:t> 결과값은 자연수이거나 </a:t>
            </a:r>
            <a:r>
              <a:rPr lang="ko-KR" altLang="en-US" sz="1400" dirty="0"/>
              <a:t>무리수이다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9220" y="5445224"/>
            <a:ext cx="225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음이 아닌 실수 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제곱근 내부의 제곱은 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가 됨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두수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곱셈과 나눗셈 처리 방식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제곱근의 성질</a:t>
            </a:r>
            <a:endParaRPr lang="ko-KR" altLang="en-US" dirty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365104"/>
            <a:ext cx="35242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2351" y="378904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곱셈</a:t>
            </a:r>
            <a:endParaRPr lang="ko-KR" altLang="en-US" b="1" u="sng" dirty="0"/>
          </a:p>
        </p:txBody>
      </p:sp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35147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04048" y="379296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/>
              <a:t>제곱근의 </a:t>
            </a:r>
            <a:r>
              <a:rPr lang="ko-KR" altLang="en-US" b="1" u="sng" dirty="0"/>
              <a:t> </a:t>
            </a:r>
            <a:r>
              <a:rPr lang="ko-KR" altLang="en-US" b="1" u="sng" dirty="0" smtClean="0"/>
              <a:t>나눗셈</a:t>
            </a:r>
            <a:endParaRPr lang="ko-KR" altLang="en-US" b="1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대수의 법칙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ko-KR" altLang="en-US" dirty="0">
                <a:solidFill>
                  <a:schemeClr val="tx1"/>
                </a:solidFill>
              </a:rPr>
              <a:t>집합 </a:t>
            </a:r>
            <a:r>
              <a:rPr lang="en-US" altLang="ko-KR" dirty="0">
                <a:solidFill>
                  <a:schemeClr val="tx1"/>
                </a:solidFill>
              </a:rPr>
              <a:t>S </a:t>
            </a:r>
            <a:r>
              <a:rPr lang="ko-KR" altLang="en-US" dirty="0">
                <a:solidFill>
                  <a:schemeClr val="tx1"/>
                </a:solidFill>
              </a:rPr>
              <a:t>에 이항연산 * 이 정의되어 있을 때</a:t>
            </a:r>
            <a:r>
              <a:rPr lang="en-US" altLang="ko-KR" dirty="0">
                <a:solidFill>
                  <a:schemeClr val="tx1"/>
                </a:solidFill>
              </a:rPr>
              <a:t>, S</a:t>
            </a:r>
            <a:r>
              <a:rPr lang="ko-KR" altLang="en-US" dirty="0">
                <a:solidFill>
                  <a:schemeClr val="tx1"/>
                </a:solidFill>
              </a:rPr>
              <a:t>의 임의의 두 원소 </a:t>
            </a:r>
            <a:r>
              <a:rPr lang="en-US" altLang="ko-KR" dirty="0">
                <a:solidFill>
                  <a:schemeClr val="tx1"/>
                </a:solidFill>
              </a:rPr>
              <a:t>a, b </a:t>
            </a:r>
            <a:r>
              <a:rPr lang="ko-KR" altLang="en-US" dirty="0">
                <a:solidFill>
                  <a:schemeClr val="tx1"/>
                </a:solidFill>
              </a:rPr>
              <a:t>에 대해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 * b = b * a</a:t>
            </a:r>
            <a:r>
              <a:rPr lang="ko-KR" altLang="en-US" dirty="0">
                <a:solidFill>
                  <a:schemeClr val="tx1"/>
                </a:solidFill>
              </a:rPr>
              <a:t>가 성립하면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 연산은 교환법칙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交換法則</a:t>
            </a:r>
            <a:r>
              <a:rPr lang="en-US" altLang="ko-KR" dirty="0">
                <a:solidFill>
                  <a:schemeClr val="tx1"/>
                </a:solidFill>
              </a:rPr>
              <a:t>, commutative law)</a:t>
            </a:r>
            <a:r>
              <a:rPr lang="ko-KR" altLang="en-US" dirty="0">
                <a:solidFill>
                  <a:schemeClr val="tx1"/>
                </a:solidFill>
              </a:rPr>
              <a:t>을 만족한다고 </a:t>
            </a:r>
            <a:r>
              <a:rPr lang="ko-KR" altLang="en-US" dirty="0" smtClean="0">
                <a:solidFill>
                  <a:schemeClr val="tx1"/>
                </a:solidFill>
              </a:rPr>
              <a:t>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교환법칙을 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복소수에서 덧셈과 곱셈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벡터의 덧셈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집합의 교집합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합집합 연산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덧셈과 곱셈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3456384" cy="6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91" y="4034844"/>
            <a:ext cx="3552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</a:t>
            </a:r>
            <a:r>
              <a:rPr lang="ko-KR" altLang="en-US" dirty="0"/>
              <a:t>합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852936"/>
            <a:ext cx="698477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수학에서 결합법칙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結合 法則</a:t>
            </a:r>
            <a:r>
              <a:rPr lang="en-US" altLang="ko-KR" dirty="0">
                <a:solidFill>
                  <a:schemeClr val="tx1"/>
                </a:solidFill>
              </a:rPr>
              <a:t>, associated law)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dirty="0" smtClean="0">
                <a:solidFill>
                  <a:schemeClr val="tx1"/>
                </a:solidFill>
              </a:rPr>
              <a:t>한 </a:t>
            </a:r>
            <a:r>
              <a:rPr lang="ko-KR" altLang="en-US" dirty="0">
                <a:solidFill>
                  <a:schemeClr val="tx1"/>
                </a:solidFill>
              </a:rPr>
              <a:t>식에서 연산이 두 번 이상 연속될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앞쪽의 연산을 먼저 계산한 값과 뒤쪽의 연산을 먼저 계산한 결과가 항상 같을 경우 그 연산은 결합법칙을 만족한다고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결</a:t>
            </a:r>
            <a:r>
              <a:rPr lang="ko-KR" altLang="en-US" dirty="0">
                <a:solidFill>
                  <a:schemeClr val="tx1"/>
                </a:solidFill>
              </a:rPr>
              <a:t>합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실수와 복소수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사원수의 덧셈과 곱셈은 결합법칙이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최대공약수와 최소공배수 함수는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행렬 곱셈은 결합법칙을 만족한다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연산이 두 번 이상 연속될 때 연산을 묶어서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연산이 두 번 이상 연속될 때 연산을 묶어서 처리</a:t>
            </a: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1527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70" y="4348162"/>
            <a:ext cx="33909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처리 속도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3608" y="2636912"/>
            <a:ext cx="6984776" cy="4032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 대해 닫혀있는 이항 연산 *가 정의되어 있을 때</a:t>
            </a:r>
            <a:r>
              <a:rPr lang="en-US" altLang="ko-KR" dirty="0">
                <a:solidFill>
                  <a:schemeClr val="tx1"/>
                </a:solidFill>
              </a:rPr>
              <a:t>, S</a:t>
            </a:r>
            <a:r>
              <a:rPr lang="ko-KR" altLang="en-US" dirty="0">
                <a:solidFill>
                  <a:schemeClr val="tx1"/>
                </a:solidFill>
              </a:rPr>
              <a:t>의 임의의 원소 </a:t>
            </a:r>
            <a:r>
              <a:rPr lang="en-US" altLang="ko-KR" dirty="0">
                <a:solidFill>
                  <a:schemeClr val="tx1"/>
                </a:solidFill>
              </a:rPr>
              <a:t>a, b, c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r>
              <a:rPr lang="en-US" altLang="ko-KR" dirty="0" smtClean="0">
                <a:solidFill>
                  <a:schemeClr val="tx1"/>
                </a:solidFill>
              </a:rPr>
              <a:t>a </a:t>
            </a:r>
            <a:r>
              <a:rPr lang="en-US" altLang="ko-KR" dirty="0">
                <a:solidFill>
                  <a:schemeClr val="tx1"/>
                </a:solidFill>
              </a:rPr>
              <a:t>* (b + c) = (a * b) + (a * c)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좌분배법칙이</a:t>
            </a:r>
            <a:r>
              <a:rPr lang="en-US" altLang="ko-KR" dirty="0" smtClean="0">
                <a:solidFill>
                  <a:schemeClr val="tx1"/>
                </a:solidFill>
              </a:rPr>
              <a:t>, (</a:t>
            </a:r>
            <a:r>
              <a:rPr lang="en-US" altLang="ko-KR" dirty="0">
                <a:solidFill>
                  <a:schemeClr val="tx1"/>
                </a:solidFill>
              </a:rPr>
              <a:t>b + c) * a = (b * a) + (c * a)</a:t>
            </a:r>
            <a:r>
              <a:rPr lang="ko-KR" altLang="en-US" dirty="0">
                <a:solidFill>
                  <a:schemeClr val="tx1"/>
                </a:solidFill>
              </a:rPr>
              <a:t>가 성립하면 </a:t>
            </a:r>
            <a:r>
              <a:rPr lang="ko-KR" altLang="en-US" dirty="0" err="1">
                <a:solidFill>
                  <a:schemeClr val="tx1"/>
                </a:solidFill>
              </a:rPr>
              <a:t>우분배법칙이</a:t>
            </a:r>
            <a:r>
              <a:rPr lang="ko-KR" altLang="en-US" dirty="0">
                <a:solidFill>
                  <a:schemeClr val="tx1"/>
                </a:solidFill>
              </a:rPr>
              <a:t> 성립한다고 </a:t>
            </a:r>
            <a:r>
              <a:rPr lang="ko-KR" altLang="en-US" dirty="0" smtClean="0">
                <a:solidFill>
                  <a:schemeClr val="tx1"/>
                </a:solidFill>
              </a:rPr>
              <a:t>하며 양쪽모두 </a:t>
            </a:r>
            <a:r>
              <a:rPr lang="ko-KR" altLang="en-US" dirty="0">
                <a:solidFill>
                  <a:schemeClr val="tx1"/>
                </a:solidFill>
              </a:rPr>
              <a:t>성립할 경우 집합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에서 연산 *에 대해 분배법칙이 성립한다고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분</a:t>
            </a:r>
            <a:r>
              <a:rPr lang="ko-KR" altLang="en-US" dirty="0">
                <a:solidFill>
                  <a:schemeClr val="tx1"/>
                </a:solidFill>
              </a:rPr>
              <a:t>배</a:t>
            </a:r>
            <a:r>
              <a:rPr lang="ko-KR" altLang="en-US" dirty="0" smtClean="0">
                <a:solidFill>
                  <a:schemeClr val="tx1"/>
                </a:solidFill>
              </a:rPr>
              <a:t>법칙을 </a:t>
            </a:r>
            <a:r>
              <a:rPr lang="ko-KR" altLang="en-US" dirty="0">
                <a:solidFill>
                  <a:schemeClr val="tx1"/>
                </a:solidFill>
              </a:rPr>
              <a:t>만족하는 연산의 예를 들어보면 다음과 같다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임의의 자연수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정수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유리수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실수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복소수의 곱셈 </a:t>
            </a:r>
            <a:r>
              <a:rPr lang="en-US" altLang="ko-KR" dirty="0">
                <a:solidFill>
                  <a:schemeClr val="tx1"/>
                </a:solidFill>
              </a:rPr>
              <a:t>×</a:t>
            </a:r>
            <a:r>
              <a:rPr lang="ko-KR" altLang="en-US" dirty="0">
                <a:solidFill>
                  <a:schemeClr val="tx1"/>
                </a:solidFill>
              </a:rPr>
              <a:t>은 덧셈 ＋에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합집합 연산 ∪은 교집합 연산 ∩에 대해 분배법칙이 성립하고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 ∩은 합집합 연산 ∪에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교집합 연산은 </a:t>
            </a:r>
            <a:r>
              <a:rPr lang="ko-KR" altLang="en-US" dirty="0" err="1">
                <a:solidFill>
                  <a:schemeClr val="tx1"/>
                </a:solidFill>
              </a:rPr>
              <a:t>대칭자</a:t>
            </a:r>
            <a:r>
              <a:rPr lang="ko-KR" altLang="en-US" dirty="0">
                <a:solidFill>
                  <a:schemeClr val="tx1"/>
                </a:solidFill>
              </a:rPr>
              <a:t> 연산에 대해 분배법칙이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분배법칙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이항연산 </a:t>
            </a:r>
            <a:r>
              <a:rPr lang="en-US" altLang="ko-KR" dirty="0" smtClean="0"/>
              <a:t>*</a:t>
            </a:r>
            <a:r>
              <a:rPr lang="ko-KR" altLang="en-US" dirty="0" smtClean="0"/>
              <a:t>와 묶음이 있을 경우 분배하면 동일한 </a:t>
            </a:r>
            <a:r>
              <a:rPr lang="ko-KR" altLang="en-US" dirty="0" err="1" smtClean="0"/>
              <a:t>처리값이</a:t>
            </a:r>
            <a:r>
              <a:rPr lang="ko-KR" altLang="en-US" dirty="0" smtClean="0"/>
              <a:t> 나오는 법칙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분</a:t>
            </a:r>
            <a:r>
              <a:rPr lang="ko-KR" altLang="en-US" dirty="0"/>
              <a:t>배</a:t>
            </a:r>
            <a:r>
              <a:rPr lang="ko-KR" altLang="en-US" dirty="0" smtClean="0"/>
              <a:t>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수학에서 순서와 상관없이 다른 항을 바꿔 계산해도 동일한 값이 나오는 법칙</a:t>
            </a:r>
            <a:endParaRPr lang="ko-KR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35147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공약수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최대공약수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공약수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최대공약수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서로소</a:t>
            </a:r>
            <a:r>
              <a:rPr lang="ko-KR" altLang="en-US" dirty="0" smtClean="0"/>
              <a:t> 용어 정의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63351"/>
              </p:ext>
            </p:extLst>
          </p:nvPr>
        </p:nvGraphicFramePr>
        <p:xfrm>
          <a:off x="755576" y="2933518"/>
          <a:ext cx="7488832" cy="3375802"/>
        </p:xfrm>
        <a:graphic>
          <a:graphicData uri="http://schemas.openxmlformats.org/drawingml/2006/table">
            <a:tbl>
              <a:tblPr/>
              <a:tblGrid>
                <a:gridCol w="1497766"/>
                <a:gridCol w="5991066"/>
              </a:tblGrid>
              <a:tr h="10795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공약수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두 개 또는 그 이상의 자연수가 있을 때 그 자연수들의 공통인 약수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9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최대공약수</a:t>
                      </a:r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공약수들 중에서 가장 큰 수</a:t>
                      </a:r>
                      <a:r>
                        <a:rPr lang="en-US" altLang="ko-KR" sz="1400" dirty="0"/>
                        <a:t>.12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={1,2,3,6,12}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={1,2,4,8,16}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={1,2,3,6,9,18} </a:t>
                      </a:r>
                      <a:r>
                        <a:rPr lang="ko-KR" altLang="en-US" sz="1400" dirty="0"/>
                        <a:t>에서</a:t>
                      </a:r>
                    </a:p>
                    <a:p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1,2,4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4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12, 16, 18</a:t>
                      </a:r>
                      <a:r>
                        <a:rPr lang="ko-KR" altLang="en-US" sz="1400" dirty="0"/>
                        <a:t>의 공약수 → </a:t>
                      </a:r>
                      <a:r>
                        <a:rPr lang="en-US" altLang="ko-KR" sz="1400" dirty="0"/>
                        <a:t>1,2 → </a:t>
                      </a:r>
                      <a:r>
                        <a:rPr lang="ko-KR" altLang="en-US" sz="1400" dirty="0"/>
                        <a:t>최대공약수는 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263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공약수가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하나 뿐인 두 자연수 사이의 관계</a:t>
                      </a:r>
                      <a:br>
                        <a:rPr lang="ko-KR" altLang="en-US" sz="1400" dirty="0"/>
                      </a:br>
                      <a:r>
                        <a:rPr lang="ko-KR" altLang="en-US" sz="1400" dirty="0"/>
                        <a:t/>
                      </a:r>
                      <a:br>
                        <a:rPr lang="ko-KR" altLang="en-US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)  8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={1,2,4,8}, 9</a:t>
                      </a:r>
                      <a:r>
                        <a:rPr lang="ko-KR" altLang="en-US" sz="1400" dirty="0"/>
                        <a:t>의 약수</a:t>
                      </a:r>
                      <a:r>
                        <a:rPr lang="en-US" altLang="ko-KR" sz="1400" dirty="0"/>
                        <a:t>={1,3,9}</a:t>
                      </a:r>
                      <a:r>
                        <a:rPr lang="ko-KR" altLang="en-US" sz="1400" dirty="0"/>
                        <a:t>에서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의 공약수는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한 개 뿐이므로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는 </a:t>
                      </a:r>
                      <a:r>
                        <a:rPr lang="ko-KR" altLang="en-US" sz="1400" dirty="0" err="1"/>
                        <a:t>서로소</a:t>
                      </a:r>
                      <a:endParaRPr lang="ko-KR" altLang="en-US" sz="1400" dirty="0"/>
                    </a:p>
                  </a:txBody>
                  <a:tcPr marL="22860" marR="2286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서로소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최대공약수가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둘 이상의 양의 정수들은 </a:t>
            </a:r>
            <a:r>
              <a:rPr lang="ko-KR" altLang="en-US" dirty="0" err="1"/>
              <a:t>서로소</a:t>
            </a:r>
            <a:r>
              <a:rPr lang="en-US" altLang="ko-KR" dirty="0"/>
              <a:t>(relatively prime)</a:t>
            </a:r>
            <a:r>
              <a:rPr lang="ko-KR" altLang="en-US" dirty="0"/>
              <a:t>이라고 불린다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정수가 </a:t>
            </a:r>
            <a:r>
              <a:rPr lang="en-US" altLang="ko-KR" dirty="0"/>
              <a:t>1 </a:t>
            </a:r>
            <a:r>
              <a:rPr lang="ko-KR" altLang="en-US" dirty="0"/>
              <a:t>이외에 양의 공약수를 가지지 않으면 서로소이다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72763"/>
            <a:ext cx="36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인수분해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곱셈공식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곱셈 공식</a:t>
            </a:r>
            <a:r>
              <a:rPr lang="en-US" altLang="ko-KR" dirty="0"/>
              <a:t>(-</a:t>
            </a:r>
            <a:r>
              <a:rPr lang="ko-KR" altLang="en-US" dirty="0"/>
              <a:t>公式</a:t>
            </a:r>
            <a:r>
              <a:rPr lang="en-US" altLang="ko-KR" dirty="0"/>
              <a:t>, multiplication)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다항식의 </a:t>
            </a:r>
            <a:r>
              <a:rPr lang="ko-KR" altLang="en-US" dirty="0"/>
              <a:t>곱셈을 할 때 빠르고 편리하게 계산할 수 있도록 한 공식이다</a:t>
            </a:r>
            <a:r>
              <a:rPr lang="en-US" altLang="ko-KR" dirty="0"/>
              <a:t>. </a:t>
            </a:r>
            <a:r>
              <a:rPr lang="ko-KR" altLang="en-US" dirty="0"/>
              <a:t>곱셈 공식의 양변을 바꾸면 인수분해 공식이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212976"/>
            <a:ext cx="6267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9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피타고라스 정리를 이용해서 하나의 변수를 제곱근 곱셈공식으로 전환해서 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293096"/>
            <a:ext cx="20193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4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6096" y="1916832"/>
            <a:ext cx="2808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9720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제곱근 연산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제곱근 연산도 곱셈 공식을 이용해서 결과를 처리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4077072"/>
            <a:ext cx="72104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6" y="5697962"/>
            <a:ext cx="5114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7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인수분</a:t>
            </a:r>
            <a:r>
              <a:rPr lang="ko-KR" altLang="en-US" dirty="0"/>
              <a:t>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5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인수 분해</a:t>
            </a:r>
            <a:r>
              <a:rPr lang="en-US" altLang="ko-KR" dirty="0"/>
              <a:t>(</a:t>
            </a:r>
            <a:r>
              <a:rPr lang="ko-KR" altLang="en-US" dirty="0"/>
              <a:t>因數分解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factorization</a:t>
            </a:r>
            <a:r>
              <a:rPr lang="en-US" altLang="ko-KR" dirty="0"/>
              <a:t>)</a:t>
            </a:r>
            <a:r>
              <a:rPr lang="ko-KR" altLang="en-US" dirty="0"/>
              <a:t>는 곱이 정의된 집합내의 어떤 원소를 다른 원소들의 곱으로 표현하는 것을 가리킨다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6294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공식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</a:t>
            </a:r>
            <a:endParaRPr lang="ko-KR" altLang="en-US" dirty="0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66" y="3140968"/>
            <a:ext cx="44767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인수분해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인수 분해 주요 공식을 이용한 처리 예시</a:t>
            </a:r>
            <a:endParaRPr lang="ko-KR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8960"/>
            <a:ext cx="42576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이항정리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이항정리</a:t>
            </a:r>
            <a:r>
              <a:rPr lang="en-US" altLang="ko-KR" dirty="0"/>
              <a:t>(</a:t>
            </a:r>
            <a:r>
              <a:rPr lang="ko-KR" altLang="en-US" dirty="0"/>
              <a:t>二項定理</a:t>
            </a:r>
            <a:r>
              <a:rPr lang="en-US" altLang="ko-KR" dirty="0"/>
              <a:t>, binomial theorem)</a:t>
            </a:r>
            <a:r>
              <a:rPr lang="ko-KR" altLang="en-US" dirty="0"/>
              <a:t>는 이항 다항식 </a:t>
            </a:r>
            <a:r>
              <a:rPr lang="en-US" altLang="ko-KR" dirty="0" err="1" smtClean="0"/>
              <a:t>x+y</a:t>
            </a:r>
            <a:r>
              <a:rPr lang="ko-KR" altLang="en-US" dirty="0" smtClean="0"/>
              <a:t>의 </a:t>
            </a:r>
            <a:r>
              <a:rPr lang="ko-KR" altLang="en-US" dirty="0"/>
              <a:t>거듭제곱 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x+y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ko-KR" altLang="en-US" dirty="0" smtClean="0"/>
              <a:t>에 </a:t>
            </a:r>
            <a:r>
              <a:rPr lang="ko-KR" altLang="en-US" dirty="0"/>
              <a:t>대해서</a:t>
            </a:r>
            <a:r>
              <a:rPr lang="en-US" altLang="ko-KR" dirty="0"/>
              <a:t>, </a:t>
            </a:r>
            <a:r>
              <a:rPr lang="ko-KR" altLang="en-US" dirty="0"/>
              <a:t>전개한 각 항 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k</a:t>
            </a:r>
            <a:r>
              <a:rPr lang="en-US" altLang="ko-KR" dirty="0" err="1" smtClean="0"/>
              <a:t>y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-k</a:t>
            </a:r>
            <a:r>
              <a:rPr lang="ko-KR" altLang="en-US" dirty="0" smtClean="0"/>
              <a:t>의</a:t>
            </a:r>
            <a:r>
              <a:rPr lang="ko-KR" altLang="en-US" dirty="0"/>
              <a:t> 계수 값을 구하는 정리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91094"/>
            <a:ext cx="2621657" cy="10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12" y="4391094"/>
            <a:ext cx="2650300" cy="11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365104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(</a:t>
            </a:r>
            <a:r>
              <a:rPr lang="pt-BR" altLang="ko-KR" dirty="0" smtClean="0"/>
              <a:t>a+b)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=(</a:t>
            </a:r>
            <a:r>
              <a:rPr lang="pt-BR" altLang="ko-KR" dirty="0"/>
              <a:t>a+b)(a+b)(a+b)  </a:t>
            </a:r>
            <a:r>
              <a:rPr lang="pt-BR" altLang="ko-KR" dirty="0" smtClean="0"/>
              <a:t>   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=aaa+aab+aba+abb+baa+bab+bba+bbb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+3a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b+3ab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30000" dirty="0" smtClean="0"/>
              <a:t>               </a:t>
            </a:r>
            <a:r>
              <a:rPr lang="pt-BR" altLang="ko-KR" dirty="0"/>
              <a:t>=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</a:t>
            </a:r>
            <a:r>
              <a:rPr lang="pt-BR" altLang="ko-KR" dirty="0" smtClean="0"/>
              <a:t>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  <a:endParaRPr lang="pt-BR" altLang="ko-KR" baseline="30000" dirty="0"/>
          </a:p>
          <a:p>
            <a:endParaRPr lang="ko-KR" altLang="en-US" baseline="30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223224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0326"/>
            <a:ext cx="4176464" cy="7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6612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 </a:t>
            </a:r>
            <a:r>
              <a:rPr lang="pt-BR" altLang="ko-KR" dirty="0" smtClean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1/</a:t>
            </a:r>
            <a:r>
              <a:rPr lang="pt-BR" altLang="ko-KR" dirty="0" smtClean="0"/>
              <a:t>1!  = 3!/2!/1! = 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 </a:t>
            </a:r>
            <a:r>
              <a:rPr lang="pt-BR" altLang="ko-KR" dirty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2/</a:t>
            </a:r>
            <a:r>
              <a:rPr lang="pt-BR" altLang="ko-KR" dirty="0"/>
              <a:t>2</a:t>
            </a:r>
            <a:r>
              <a:rPr lang="pt-BR" altLang="ko-KR" dirty="0" smtClean="0"/>
              <a:t>!  </a:t>
            </a:r>
            <a:r>
              <a:rPr lang="pt-BR" altLang="ko-KR" dirty="0"/>
              <a:t>= 3</a:t>
            </a:r>
            <a:r>
              <a:rPr lang="pt-BR" altLang="ko-KR" dirty="0" smtClean="0"/>
              <a:t>!/1!/2! </a:t>
            </a:r>
            <a:r>
              <a:rPr lang="pt-BR" altLang="ko-KR" dirty="0"/>
              <a:t>= </a:t>
            </a:r>
            <a:r>
              <a:rPr lang="pt-BR" altLang="ko-KR" dirty="0" smtClean="0"/>
              <a:t>3</a:t>
            </a:r>
            <a:endParaRPr lang="ko-KR" altLang="en-US" dirty="0"/>
          </a:p>
          <a:p>
            <a:r>
              <a:rPr lang="pt-BR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파스칼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5658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5517232"/>
            <a:ext cx="3343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函數</a:t>
            </a:r>
            <a:r>
              <a:rPr lang="en-US" altLang="ko-KR" dirty="0"/>
              <a:t>, function) </a:t>
            </a:r>
            <a:r>
              <a:rPr lang="en-US" altLang="ko-KR" dirty="0" smtClean="0"/>
              <a:t>f:X</a:t>
            </a:r>
            <a:r>
              <a:rPr lang="en-US" altLang="ko-KR" dirty="0"/>
              <a:t>→</a:t>
            </a:r>
            <a:r>
              <a:rPr lang="en-US" altLang="ko-KR" dirty="0" smtClean="0"/>
              <a:t>Y</a:t>
            </a:r>
            <a:r>
              <a:rPr lang="ko-KR" altLang="en-US" dirty="0" smtClean="0"/>
              <a:t>란 </a:t>
            </a:r>
            <a:r>
              <a:rPr lang="ko-KR" altLang="en-US" dirty="0"/>
              <a:t>집합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ko-KR" altLang="en-US" dirty="0"/>
              <a:t>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</a:t>
            </a:r>
            <a:r>
              <a:rPr lang="ko-KR" altLang="en-US" dirty="0"/>
              <a:t>원소 사이에 주어진 다음 성질을 만족하는 대응으로 정의된다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8838"/>
            <a:ext cx="3400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단사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단사</a:t>
            </a:r>
            <a:r>
              <a:rPr lang="en-US" altLang="ko-KR" dirty="0"/>
              <a:t>(injective) </a:t>
            </a:r>
            <a:r>
              <a:rPr lang="ko-KR" altLang="en-US" dirty="0"/>
              <a:t>또는 일대일</a:t>
            </a:r>
            <a:r>
              <a:rPr lang="en-US" altLang="ko-KR" dirty="0"/>
              <a:t>(one-to-one)</a:t>
            </a:r>
            <a:r>
              <a:rPr lang="ko-KR" altLang="en-US" dirty="0"/>
              <a:t>이라 하고 일대일인 함수를 단사함수</a:t>
            </a:r>
            <a:r>
              <a:rPr lang="en-US" altLang="ko-KR" dirty="0"/>
              <a:t>(injection) </a:t>
            </a:r>
            <a:r>
              <a:rPr lang="ko-KR" altLang="en-US" dirty="0"/>
              <a:t>또는 </a:t>
            </a:r>
            <a:r>
              <a:rPr lang="ko-KR" altLang="en-US" dirty="0" smtClean="0"/>
              <a:t>일대일 함수</a:t>
            </a:r>
            <a:r>
              <a:rPr lang="en-US" altLang="ko-KR" dirty="0"/>
              <a:t>(one-to-one function)</a:t>
            </a:r>
            <a:r>
              <a:rPr lang="ko-KR" altLang="en-US" dirty="0"/>
              <a:t>이라 한다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1981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전</a:t>
            </a:r>
            <a:r>
              <a:rPr lang="ko-KR" altLang="en-US" dirty="0" smtClean="0"/>
              <a:t>사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공역의 모든 원소에게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적어도 하나의 원소를 대응시킨다면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치역이</a:t>
            </a:r>
            <a:r>
              <a:rPr lang="ko-KR" altLang="en-US" dirty="0" smtClean="0"/>
              <a:t> 공역과 같다면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전사</a:t>
            </a:r>
            <a:r>
              <a:rPr lang="en-US" altLang="ko-KR" dirty="0"/>
              <a:t>(</a:t>
            </a:r>
            <a:r>
              <a:rPr lang="en-US" altLang="ko-KR" dirty="0" err="1"/>
              <a:t>surjective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Y </a:t>
            </a:r>
            <a:r>
              <a:rPr lang="ko-KR" altLang="en-US" dirty="0" smtClean="0"/>
              <a:t>로</a:t>
            </a:r>
            <a:r>
              <a:rPr lang="en-US" altLang="ko-KR" dirty="0"/>
              <a:t>(onto)</a:t>
            </a:r>
            <a:r>
              <a:rPr lang="ko-KR" altLang="en-US" dirty="0"/>
              <a:t>의 함수라 한다</a:t>
            </a:r>
            <a:r>
              <a:rPr lang="en-US" altLang="ko-KR" dirty="0"/>
              <a:t>. </a:t>
            </a:r>
            <a:r>
              <a:rPr lang="ko-KR" altLang="en-US" dirty="0"/>
              <a:t>전사인 함수를 전사함수</a:t>
            </a:r>
            <a:r>
              <a:rPr lang="en-US" altLang="ko-KR" dirty="0"/>
              <a:t>(surjection)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61" y="3712840"/>
            <a:ext cx="20764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전단사</a:t>
            </a:r>
            <a:r>
              <a:rPr lang="ko-KR" altLang="en-US" dirty="0" smtClean="0"/>
              <a:t>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f:X→Y</a:t>
            </a:r>
            <a:r>
              <a:rPr lang="ko-KR" altLang="en-US" dirty="0"/>
              <a:t>가 전사이고 단사일 때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</a:t>
            </a:r>
            <a:r>
              <a:rPr lang="ko-KR" altLang="en-US" dirty="0" err="1"/>
              <a:t>전단사</a:t>
            </a:r>
            <a:r>
              <a:rPr lang="en-US" altLang="ko-KR" dirty="0"/>
              <a:t>(</a:t>
            </a:r>
            <a:r>
              <a:rPr lang="en-US" altLang="ko-KR" dirty="0" err="1"/>
              <a:t>bijective</a:t>
            </a:r>
            <a:r>
              <a:rPr lang="en-US" altLang="ko-KR" dirty="0"/>
              <a:t>)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  <a:r>
              <a:rPr lang="ko-KR" altLang="en-US" dirty="0"/>
              <a:t>전단사인 함수를 </a:t>
            </a:r>
            <a:r>
              <a:rPr lang="ko-KR" altLang="en-US" dirty="0" err="1"/>
              <a:t>전단사함수</a:t>
            </a:r>
            <a:r>
              <a:rPr lang="en-US" altLang="ko-KR" dirty="0"/>
              <a:t>(</a:t>
            </a:r>
            <a:r>
              <a:rPr lang="en-US" altLang="ko-KR" dirty="0" err="1"/>
              <a:t>bijection</a:t>
            </a:r>
            <a:r>
              <a:rPr lang="en-US" altLang="ko-KR" dirty="0"/>
              <a:t>) </a:t>
            </a:r>
            <a:r>
              <a:rPr lang="ko-KR" altLang="en-US" dirty="0"/>
              <a:t>또는 일대일 대응</a:t>
            </a:r>
            <a:r>
              <a:rPr lang="en-US" altLang="ko-KR" dirty="0"/>
              <a:t>(one-to-one correspondence)</a:t>
            </a:r>
            <a:r>
              <a:rPr lang="ko-KR" altLang="en-US" dirty="0"/>
              <a:t>라 한다</a:t>
            </a:r>
            <a:r>
              <a:rPr lang="en-US" altLang="ko-KR" dirty="0"/>
              <a:t>. one-to-one &amp; onto</a:t>
            </a:r>
            <a:r>
              <a:rPr lang="ko-KR" altLang="en-US" dirty="0"/>
              <a:t>라고도 많이 사용한다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45464"/>
            <a:ext cx="20288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역함수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f:X→</a:t>
            </a:r>
            <a:r>
              <a:rPr lang="en-US" altLang="ko-KR" dirty="0" smtClean="0"/>
              <a:t>Y</a:t>
            </a:r>
            <a:r>
              <a:rPr lang="ko-KR" altLang="en-US" dirty="0"/>
              <a:t> </a:t>
            </a:r>
            <a:r>
              <a:rPr lang="ko-KR" altLang="en-US" dirty="0" smtClean="0"/>
              <a:t>함수에 대한 대응관계가 반대로 되는 것을 역함수 즉 </a:t>
            </a:r>
            <a:r>
              <a:rPr lang="en-US" altLang="ko-KR" dirty="0"/>
              <a:t>f </a:t>
            </a:r>
            <a:r>
              <a:rPr lang="en-US" altLang="ko-KR" baseline="30000" dirty="0"/>
              <a:t>-1</a:t>
            </a:r>
            <a:r>
              <a:rPr lang="en-US" altLang="ko-KR" dirty="0"/>
              <a:t>: Y → X.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4112"/>
            <a:ext cx="230425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94112"/>
            <a:ext cx="2376264" cy="208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6" y="3938537"/>
            <a:ext cx="13144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항등함수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항등함수와</a:t>
            </a:r>
            <a:r>
              <a:rPr lang="ko-KR" altLang="en-US" dirty="0" smtClean="0"/>
              <a:t> 함수를 합성하면 결과는 함수와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함수와 역함수를 합성하면 </a:t>
            </a:r>
            <a:r>
              <a:rPr lang="ko-KR" altLang="en-US" dirty="0" err="1" smtClean="0"/>
              <a:t>항등함수가</a:t>
            </a:r>
            <a:r>
              <a:rPr lang="ko-KR" altLang="en-US" dirty="0" smtClean="0"/>
              <a:t> 나옴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131840" y="4742588"/>
            <a:ext cx="2910805" cy="571500"/>
            <a:chOff x="3131840" y="4221088"/>
            <a:chExt cx="2910805" cy="571500"/>
          </a:xfrm>
        </p:grpSpPr>
        <p:pic>
          <p:nvPicPr>
            <p:cNvPr id="1884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7048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221088"/>
              <a:ext cx="7524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021" y="4392538"/>
              <a:ext cx="2667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4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239369"/>
              <a:ext cx="39052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283054" y="4279309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99" y="3717032"/>
            <a:ext cx="30003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합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함수합성</a:t>
            </a:r>
            <a:r>
              <a:rPr lang="en-US" altLang="ko-KR" dirty="0"/>
              <a:t> function composition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합성</a:t>
            </a:r>
            <a:r>
              <a:rPr lang="en-US" altLang="ko-KR" dirty="0"/>
              <a:t>(</a:t>
            </a:r>
            <a:r>
              <a:rPr lang="ko-KR" altLang="en-US" dirty="0" err="1"/>
              <a:t>函數의合成</a:t>
            </a:r>
            <a:r>
              <a:rPr lang="en-US" altLang="ko-KR" dirty="0"/>
              <a:t>, </a:t>
            </a:r>
            <a:r>
              <a:rPr lang="en-US" altLang="ko-KR" dirty="0" smtClean="0"/>
              <a:t>function </a:t>
            </a:r>
            <a:r>
              <a:rPr lang="en-US" altLang="ko-KR" dirty="0"/>
              <a:t>composition)</a:t>
            </a:r>
            <a:r>
              <a:rPr lang="ko-KR" altLang="en-US" dirty="0"/>
              <a:t>은 한 함수의 공역이 다른 함수의 </a:t>
            </a:r>
            <a:r>
              <a:rPr lang="ko-KR" altLang="en-US" dirty="0" err="1"/>
              <a:t>정의역과</a:t>
            </a:r>
            <a:r>
              <a:rPr lang="ko-KR" altLang="en-US" dirty="0"/>
              <a:t> 일치하는 경우 두 함수를 이어 하나의 함수로 만드는 연산이다</a:t>
            </a:r>
            <a:r>
              <a:rPr lang="en-US" altLang="ko-KR" dirty="0"/>
              <a:t>. </a:t>
            </a:r>
            <a:r>
              <a:rPr lang="ko-KR" altLang="en-US" dirty="0"/>
              <a:t>이렇게 얻어진 함수를 합성 함수</a:t>
            </a:r>
            <a:r>
              <a:rPr lang="en-US" altLang="ko-KR" dirty="0"/>
              <a:t>(</a:t>
            </a:r>
            <a:r>
              <a:rPr lang="ko-KR" altLang="en-US" dirty="0" smtClean="0"/>
              <a:t>合成函數</a:t>
            </a:r>
            <a:r>
              <a:rPr lang="en-US" altLang="ko-KR" dirty="0" smtClean="0"/>
              <a:t>composite </a:t>
            </a:r>
            <a:r>
              <a:rPr lang="en-US" altLang="ko-KR" dirty="0"/>
              <a:t>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4524375" cy="25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 module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class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교환법칙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교환법칙은 반드시 성립하지 않는다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2324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결합법칙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함수합성의 결합법칙은 성립한다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388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1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64662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생성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974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을 표시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563888" y="37890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19464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4" y="3789040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단위벡터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23928" y="40770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4389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8" y="400664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920" y="393305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 배수 만큼  벡터 내의 </a:t>
            </a:r>
            <a:r>
              <a:rPr lang="ko-KR" altLang="en-US" dirty="0" err="1" smtClean="0"/>
              <a:t>원소값이</a:t>
            </a:r>
            <a:r>
              <a:rPr lang="ko-KR" altLang="en-US" dirty="0" smtClean="0"/>
              <a:t>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28612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스칼라</a:t>
            </a:r>
            <a:r>
              <a:rPr lang="ko-KR" altLang="en-US" dirty="0" err="1"/>
              <a:t>곱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7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확률과 통계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>8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미분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파일에 저장 및 재할당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367240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vdot</a:t>
            </a:r>
            <a:r>
              <a:rPr lang="en-US" altLang="ko-KR" dirty="0" smtClean="0"/>
              <a:t>: 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경우도 스칼라</a:t>
            </a:r>
            <a:r>
              <a:rPr lang="en-US" altLang="ko-KR" sz="2800" dirty="0" smtClean="0"/>
              <a:t>(dot)</a:t>
            </a:r>
            <a:r>
              <a:rPr lang="ko-KR" altLang="en-US" sz="2800" dirty="0" smtClean="0"/>
              <a:t>로 처리</a:t>
            </a:r>
            <a:endParaRPr lang="en-US" altLang="ko-KR" sz="28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80792"/>
            <a:ext cx="4320480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ave/load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0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06818"/>
            <a:ext cx="403244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dot/inner: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96544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vector</a:t>
            </a:r>
            <a:r>
              <a:rPr lang="ko-KR" altLang="en-US" sz="6700" dirty="0" smtClean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산술연산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72298"/>
            <a:ext cx="3229347" cy="240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72"/>
            <a:ext cx="3456384" cy="261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벡터를 스칼라 곱 만큼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1376"/>
            <a:ext cx="3312368" cy="26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00569"/>
            <a:ext cx="25066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15358"/>
            <a:ext cx="3848100" cy="300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내적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74441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</a:t>
            </a:r>
            <a:r>
              <a:rPr lang="ko-KR" altLang="en-US" dirty="0"/>
              <a:t>외</a:t>
            </a:r>
            <a:r>
              <a:rPr lang="ko-KR" altLang="en-US" dirty="0" smtClean="0"/>
              <a:t>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  <a:r>
              <a:rPr lang="en-US" altLang="ko-KR" dirty="0" smtClean="0"/>
              <a:t>(cross)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</a:t>
            </a:r>
            <a:r>
              <a:rPr lang="en-US" altLang="ko-KR" sz="2800" dirty="0" smtClean="0"/>
              <a:t>array</a:t>
            </a:r>
            <a:r>
              <a:rPr lang="ko-KR" altLang="en-US" sz="2800" dirty="0" smtClean="0"/>
              <a:t>로 나옴 </a:t>
            </a:r>
            <a:r>
              <a:rPr lang="en-US" altLang="ko-KR" sz="2800" dirty="0" smtClean="0"/>
              <a:t>3</a:t>
            </a:r>
            <a:r>
              <a:rPr lang="ko-KR" altLang="en-US" sz="2800" dirty="0" err="1" smtClean="0"/>
              <a:t>차원이상으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로 표시 됨</a:t>
            </a:r>
            <a:endParaRPr lang="en-US" altLang="ko-KR" sz="28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3268"/>
            <a:ext cx="432048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이해하기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31460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70784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5496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95120" y="27692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2712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85184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33056"/>
            <a:ext cx="3744416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닷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84580" y="4437112"/>
            <a:ext cx="3703443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([[1,0],[0,1]])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([[4,1],[3,2]])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b,a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a,b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48470" y="537991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</a:p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81128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81127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이해하기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원소내의 데이터 타입을 다양하게 구성할 수 있음 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31460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70784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5496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2552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</a:t>
            </a:r>
            <a:r>
              <a:rPr lang="en-US" altLang="ko-KR" sz="1200" dirty="0" smtClean="0"/>
              <a:t>umpy.int_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466728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numpy.float</a:t>
            </a:r>
            <a:r>
              <a:rPr lang="en-US" altLang="ko-KR" sz="1200" dirty="0" smtClean="0"/>
              <a:t>_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122912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numpy.bool</a:t>
            </a:r>
            <a:r>
              <a:rPr lang="en-US" altLang="ko-KR" sz="1200" dirty="0" smtClean="0"/>
              <a:t>_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95120" y="27692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2712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85184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78" y="4005064"/>
            <a:ext cx="5243602" cy="241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37115" y="283636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( 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522910" y="280430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행렬의 전치</a:t>
            </a:r>
            <a:r>
              <a:rPr lang="en-US" altLang="ko-KR" dirty="0" smtClean="0"/>
              <a:t>(transpose)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</a:t>
            </a:r>
            <a:r>
              <a:rPr lang="ko-KR" altLang="en-US" dirty="0"/>
              <a:t>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557642"/>
              </p:ext>
            </p:extLst>
          </p:nvPr>
        </p:nvGraphicFramePr>
        <p:xfrm>
          <a:off x="183569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4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54236"/>
              </p:ext>
            </p:extLst>
          </p:nvPr>
        </p:nvGraphicFramePr>
        <p:xfrm>
          <a:off x="457889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5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89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244529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598859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ko-KR" altLang="en-US" dirty="0" smtClean="0"/>
              <a:t>전치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기본 속성에서 </a:t>
            </a:r>
            <a:r>
              <a:rPr lang="en-US" altLang="ko-KR" sz="2800" dirty="0" smtClean="0"/>
              <a:t>T </a:t>
            </a:r>
            <a:r>
              <a:rPr lang="ko-KR" altLang="en-US" sz="2800" dirty="0" smtClean="0"/>
              <a:t>변수를 제공하고 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모듈에서 </a:t>
            </a:r>
            <a:r>
              <a:rPr lang="en-US" altLang="ko-KR" sz="2800" dirty="0" smtClean="0"/>
              <a:t>transpose </a:t>
            </a:r>
            <a:r>
              <a:rPr lang="ko-KR" altLang="en-US" sz="2800" dirty="0" smtClean="0"/>
              <a:t>함수 제공</a:t>
            </a:r>
            <a:endParaRPr lang="ko-KR" altLang="en-US" sz="28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3600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17860"/>
              </p:ext>
            </p:extLst>
          </p:nvPr>
        </p:nvGraphicFramePr>
        <p:xfrm>
          <a:off x="611560" y="3140968"/>
          <a:ext cx="7920880" cy="3270872"/>
        </p:xfrm>
        <a:graphic>
          <a:graphicData uri="http://schemas.openxmlformats.org/drawingml/2006/table">
            <a:tbl>
              <a:tblPr/>
              <a:tblGrid>
                <a:gridCol w="3960440"/>
                <a:gridCol w="3960440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8892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893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894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42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43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44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45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346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347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Numpy.dot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55218"/>
            <a:ext cx="4752528" cy="28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1986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5" name="왼쪽 대괄호 4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19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4592161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3 1 3 3 1</a:t>
            </a:r>
          </a:p>
          <a:p>
            <a:pPr algn="ctr"/>
            <a:r>
              <a:rPr lang="en-US" altLang="ko-KR" sz="1400" dirty="0" smtClean="0"/>
              <a:t>2 2 3 2 2</a:t>
            </a:r>
          </a:p>
          <a:p>
            <a:pPr algn="ctr"/>
            <a:r>
              <a:rPr lang="en-US" altLang="ko-KR" sz="1400" dirty="0" smtClean="0"/>
              <a:t>1 1 1 1 1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0838" y="5511867"/>
            <a:ext cx="352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= 3*2*1 – 3*2*1 + 1*3*1 – 3*3*1 + 3*2*1 – 1*2*1</a:t>
            </a:r>
          </a:p>
          <a:p>
            <a:r>
              <a:rPr lang="en-US" altLang="ko-KR" sz="1000" dirty="0" smtClean="0"/>
              <a:t>= 6 – 6 + 3 -9 + 6 -2</a:t>
            </a:r>
          </a:p>
          <a:p>
            <a:r>
              <a:rPr lang="en-US" altLang="ko-KR" sz="1000" dirty="0" smtClean="0"/>
              <a:t>= 15 – 17</a:t>
            </a:r>
          </a:p>
          <a:p>
            <a:r>
              <a:rPr lang="en-US" altLang="ko-KR" sz="1000" dirty="0" smtClean="0"/>
              <a:t>= -2</a:t>
            </a:r>
            <a:endParaRPr lang="ko-KR" altLang="en-US" sz="100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5135"/>
            <a:ext cx="3448050" cy="261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3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행</a:t>
            </a:r>
            <a:r>
              <a:rPr lang="ko-KR" altLang="en-US" sz="2800" dirty="0" smtClean="0"/>
              <a:t>끼리 </a:t>
            </a:r>
            <a:r>
              <a:rPr lang="ko-KR" altLang="en-US" sz="2800" dirty="0" err="1" smtClean="0"/>
              <a:t>곱한후</a:t>
            </a:r>
            <a:r>
              <a:rPr lang="ko-KR" altLang="en-US" sz="2800" dirty="0" smtClean="0"/>
              <a:t> 덧셈을 하여 표시</a:t>
            </a:r>
            <a:endParaRPr lang="ko-KR" altLang="en-US" sz="2800" dirty="0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50216"/>
              </p:ext>
            </p:extLst>
          </p:nvPr>
        </p:nvGraphicFramePr>
        <p:xfrm>
          <a:off x="1037900" y="3061160"/>
          <a:ext cx="4357052" cy="152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9" name="Equation" r:id="rId3" imgW="4229100" imgH="1397000" progId="Equation.3">
                  <p:embed/>
                </p:oleObj>
              </mc:Choice>
              <mc:Fallback>
                <p:oleObj name="Equation" r:id="rId3" imgW="42291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900" y="3061160"/>
                        <a:ext cx="4357052" cy="152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3380400" y="5347076"/>
            <a:ext cx="212289" cy="24298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2860657" y="5031351"/>
            <a:ext cx="1226885" cy="242986"/>
            <a:chOff x="794328" y="6040581"/>
            <a:chExt cx="1006765" cy="332510"/>
          </a:xfrm>
        </p:grpSpPr>
        <p:cxnSp>
          <p:nvCxnSpPr>
            <p:cNvPr id="23" name="직선 연결선 22"/>
            <p:cNvCxnSpPr/>
            <p:nvPr/>
          </p:nvCxnSpPr>
          <p:spPr>
            <a:xfrm rot="5400000">
              <a:off x="628073" y="6206836"/>
              <a:ext cx="33251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03939" y="6373091"/>
              <a:ext cx="997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 flipV="1">
              <a:off x="1643310" y="6206836"/>
              <a:ext cx="3155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67744" y="4713469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07527" y="4715008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74887" y="5687462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n*n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471500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두행렬의</a:t>
            </a:r>
            <a:r>
              <a:rPr lang="ko-KR" altLang="en-US" dirty="0" smtClean="0"/>
              <a:t> 마지막 차원이 </a:t>
            </a:r>
            <a:r>
              <a:rPr lang="ko-KR" altLang="en-US" dirty="0" err="1" smtClean="0"/>
              <a:t>값으면</a:t>
            </a:r>
            <a:r>
              <a:rPr lang="ko-KR" altLang="en-US" dirty="0" smtClean="0"/>
              <a:t> 처리가 가능하고 결과는 마지막 차원을 제외해서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824536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a(2,2</a:t>
            </a:r>
            <a:r>
              <a:rPr lang="en-US" altLang="ko-KR" sz="2800" dirty="0"/>
              <a:t>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 smtClean="0"/>
              <a:t>행렬의 </a:t>
            </a:r>
            <a:r>
              <a:rPr lang="ko-KR" altLang="en-US" sz="2800" dirty="0"/>
              <a:t>마지막 차수가 같으므로 </a:t>
            </a:r>
            <a:r>
              <a:rPr lang="ko-KR" altLang="en-US" sz="2800" dirty="0" smtClean="0"/>
              <a:t>계산결과는 </a:t>
            </a:r>
            <a:r>
              <a:rPr lang="en-US" altLang="ko-KR" sz="2800" dirty="0" smtClean="0"/>
              <a:t>n*m, m*n = n*n</a:t>
            </a:r>
            <a:endParaRPr lang="ko-KR" altLang="en-US" sz="2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11236"/>
            <a:ext cx="4752528" cy="22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000" dirty="0" smtClean="0"/>
              <a:t>생성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</a:t>
            </a:r>
            <a:r>
              <a:rPr lang="ko-KR" altLang="en-US" dirty="0"/>
              <a:t>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087420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87420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41679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41679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77883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77883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32142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32142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1659" y="3595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52122" y="36208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954053" y="43219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04303" y="47099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3009731" y="45379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대각행렬의 합을 출력</a:t>
            </a:r>
            <a:endParaRPr lang="en-US" altLang="ko-KR" sz="28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112568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50971"/>
              </p:ext>
            </p:extLst>
          </p:nvPr>
        </p:nvGraphicFramePr>
        <p:xfrm>
          <a:off x="971600" y="2204437"/>
          <a:ext cx="6912768" cy="3734739"/>
        </p:xfrm>
        <a:graphic>
          <a:graphicData uri="http://schemas.openxmlformats.org/drawingml/2006/table">
            <a:tbl>
              <a:tblPr/>
              <a:tblGrid>
                <a:gridCol w="2304256"/>
                <a:gridCol w="4608512"/>
              </a:tblGrid>
              <a:tr h="35119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함수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6391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array</a:t>
                      </a:r>
                      <a:endParaRPr kumimoji="0" lang="en-US" altLang="ko-KR" sz="16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데이터를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변환하며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명시되지 않은 경우에는 자료형을 추론해 저장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5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asarray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데이터를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 변환하지만 입력 데이터가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그대로 표시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arange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내장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함수와 유사하지만 리스트 대신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반환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ones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주어진 모양을 가지는 배열을 생성하고 내용을 모두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초기화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ones_like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배열과 동일한 모양과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가지는 배열을 새로 생성하여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초기화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98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zero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ones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와 같지만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으로 채운다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7854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</a:t>
            </a:r>
            <a:r>
              <a:rPr lang="ko-KR" altLang="en-US" dirty="0"/>
              <a:t>개의 실수의 순서쌍에 </a:t>
            </a:r>
            <a:r>
              <a:rPr lang="ko-KR" altLang="en-US" dirty="0" err="1"/>
              <a:t>성분별로</a:t>
            </a:r>
            <a:r>
              <a:rPr lang="ko-KR" altLang="en-US" dirty="0"/>
              <a:t> 덧셈과 </a:t>
            </a:r>
            <a:r>
              <a:rPr lang="ko-KR" altLang="en-US" dirty="0" err="1"/>
              <a:t>실수상수곱을</a:t>
            </a:r>
            <a:r>
              <a:rPr lang="ko-KR" altLang="en-US" dirty="0"/>
              <a:t> 주면</a:t>
            </a:r>
            <a:r>
              <a:rPr lang="en-US" altLang="ko-KR" dirty="0"/>
              <a:t>[2] </a:t>
            </a:r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en-US" altLang="ko-KR" dirty="0" err="1"/>
              <a:t>nn</a:t>
            </a:r>
            <a:r>
              <a:rPr lang="ko-KR" altLang="en-US" dirty="0"/>
              <a:t>차원</a:t>
            </a:r>
            <a:r>
              <a:rPr lang="en-US" altLang="ko-KR" dirty="0"/>
              <a:t>" </a:t>
            </a:r>
            <a:r>
              <a:rPr lang="ko-KR" altLang="en-US" dirty="0"/>
              <a:t>벡터공간이라 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(, </a:t>
            </a:r>
            <a:r>
              <a:rPr lang="ko-KR" altLang="en-US" dirty="0" smtClean="0"/>
              <a:t>벡터공간에서 </a:t>
            </a:r>
            <a:r>
              <a:rPr lang="ko-KR" altLang="en-US" dirty="0"/>
              <a:t>벡터공간으로 가는 함수 중 덧셈과 </a:t>
            </a:r>
            <a:r>
              <a:rPr lang="ko-KR" altLang="en-US" dirty="0" err="1"/>
              <a:t>상수배를</a:t>
            </a:r>
            <a:r>
              <a:rPr lang="ko-KR" altLang="en-US" dirty="0"/>
              <a:t> 보존하는 함수를 </a:t>
            </a:r>
            <a:r>
              <a:rPr lang="ko-KR" altLang="en-US" dirty="0" smtClean="0"/>
              <a:t>선형사상을 행렬이라 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matrix </a:t>
            </a:r>
            <a:r>
              <a:rPr lang="ko-KR" altLang="en-US" dirty="0" smtClean="0"/>
              <a:t>를 이용해서 행렬 생성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66" y="2924944"/>
            <a:ext cx="440044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연산하기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 </a:t>
            </a:r>
            <a:r>
              <a:rPr lang="en-US" altLang="ko-KR" dirty="0" smtClean="0"/>
              <a:t>dot(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M* N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M*M</a:t>
            </a:r>
            <a:r>
              <a:rPr lang="ko-KR" altLang="en-US" dirty="0" smtClean="0"/>
              <a:t>으로 나옴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s-ES" altLang="ko-KR" dirty="0" smtClean="0"/>
              <a:t>( </a:t>
            </a:r>
            <a:r>
              <a:rPr lang="es-ES" altLang="ko-KR" i="1" dirty="0" smtClean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)( </a:t>
            </a:r>
            <a:r>
              <a:rPr lang="es-ES" altLang="ko-KR" i="1" dirty="0" smtClean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)=(</a:t>
            </a:r>
            <a:r>
              <a:rPr lang="es-ES" altLang="ko-KR" dirty="0"/>
              <a:t>∑</a:t>
            </a:r>
            <a:r>
              <a:rPr lang="es-ES" altLang="ko-KR" sz="900" dirty="0"/>
              <a:t>​</a:t>
            </a:r>
            <a:r>
              <a:rPr lang="es-ES" altLang="ko-KR" sz="900" i="1" dirty="0"/>
              <a:t>k</a:t>
            </a:r>
            <a:r>
              <a:rPr lang="es-ES" altLang="ko-KR" dirty="0"/>
              <a:t>​​</a:t>
            </a:r>
            <a:r>
              <a:rPr lang="es-ES" altLang="ko-KR" i="1" dirty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ik</a:t>
            </a:r>
            <a:r>
              <a:rPr lang="es-ES" altLang="ko-KR" dirty="0"/>
              <a:t>​​</a:t>
            </a:r>
            <a:r>
              <a:rPr lang="es-ES" altLang="ko-KR" i="1" dirty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kj</a:t>
            </a:r>
            <a:r>
              <a:rPr lang="es-ES" altLang="ko-KR" dirty="0"/>
              <a:t>​​)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4" name="직사각형 3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8" name="왼쪽 대괄호 7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오른쪽 대괄호 9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13" name="직사각형 12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오른쪽 대괄호 17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26" name="그룹 2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a1*b1+a1*b3</a:t>
                </a:r>
                <a:endParaRPr lang="ko-KR" altLang="en-US" sz="10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2*b2+a2*b4</a:t>
                </a:r>
                <a:endParaRPr lang="ko-KR" altLang="en-US" sz="10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a3*b1+a3*b3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a4*b2+a4*b4</a:t>
                </a:r>
                <a:endParaRPr lang="ko-KR" altLang="en-US" sz="1000" dirty="0"/>
              </a:p>
            </p:txBody>
          </p:sp>
        </p:grpSp>
        <p:sp>
          <p:nvSpPr>
            <p:cNvPr id="24" name="왼쪽 대괄호 23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오른쪽 대괄호 24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51721" y="40736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48878"/>
            <a:ext cx="5184576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cross</a:t>
            </a:r>
            <a:r>
              <a:rPr lang="ko-KR" altLang="en-US" dirty="0" smtClean="0"/>
              <a:t>는 동등한 행렬일 경우 연산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33189"/>
            <a:ext cx="3024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 N*M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N*M</a:t>
            </a:r>
            <a:r>
              <a:rPr lang="ko-KR" altLang="en-US" dirty="0" smtClean="0"/>
              <a:t>으로 나옴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43" name="왼쪽 대괄호 42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오른쪽 대괄호 43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1 +/- b1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 +/- b2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a3+/- b3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 </a:t>
                </a:r>
                <a:r>
                  <a:rPr lang="en-US" altLang="ko-KR" sz="1000" dirty="0"/>
                  <a:t>+/- </a:t>
                </a:r>
                <a:r>
                  <a:rPr lang="en-US" altLang="ko-KR" sz="1000" dirty="0" smtClean="0"/>
                  <a:t>b4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10747" y="3832966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+/-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96855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상수</a:t>
            </a:r>
            <a:r>
              <a:rPr lang="en-US" altLang="ko-KR" dirty="0" smtClean="0"/>
              <a:t>(k)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N*M </a:t>
            </a:r>
            <a:r>
              <a:rPr lang="ko-KR" altLang="en-US" dirty="0" smtClean="0"/>
              <a:t>행렬에 대한 곱은 </a:t>
            </a:r>
            <a:r>
              <a:rPr lang="ko-KR" altLang="en-US" dirty="0" err="1" smtClean="0"/>
              <a:t>상수배만큼</a:t>
            </a:r>
            <a:r>
              <a:rPr lang="ko-KR" altLang="en-US" dirty="0" smtClean="0"/>
              <a:t> 증가함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05172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k* 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</a:t>
                </a:r>
                <a:r>
                  <a:rPr lang="en-US" altLang="ko-KR" sz="1000" dirty="0" smtClean="0"/>
                  <a:t> * a2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68813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407663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상수 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k </a:t>
            </a:r>
            <a:r>
              <a:rPr lang="ko-KR" altLang="en-US" dirty="0" smtClean="0"/>
              <a:t>상수만큼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곱하는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468052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9964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9.Matplotlib </a:t>
            </a:r>
            <a:r>
              <a:rPr lang="ko-KR" altLang="en-US" sz="4000" dirty="0" smtClean="0"/>
              <a:t>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10. Pandas 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(</a:t>
            </a:r>
            <a:r>
              <a:rPr lang="en-US" altLang="ko-KR" sz="4000" dirty="0"/>
              <a:t>2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en-US" altLang="ko-KR" sz="4000" dirty="0" smtClean="0"/>
              <a:t>11. Pandas panel(3</a:t>
            </a:r>
            <a:r>
              <a:rPr lang="ko-KR" altLang="en-US" sz="4000" dirty="0" smtClean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en-US" altLang="ko-KR" sz="4000" dirty="0" smtClean="0"/>
              <a:t>12. Pandas </a:t>
            </a:r>
            <a:r>
              <a:rPr lang="en-US" altLang="ko-KR" sz="4000" dirty="0" err="1" smtClean="0"/>
              <a:t>Serires</a:t>
            </a:r>
            <a:r>
              <a:rPr lang="en-US" altLang="ko-KR" sz="4000" dirty="0" smtClean="0"/>
              <a:t> (1</a:t>
            </a:r>
            <a:r>
              <a:rPr lang="ko-KR" altLang="en-US" sz="4000" dirty="0" smtClean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4669"/>
              </p:ext>
            </p:extLst>
          </p:nvPr>
        </p:nvGraphicFramePr>
        <p:xfrm>
          <a:off x="971600" y="2204437"/>
          <a:ext cx="6912768" cy="3735891"/>
        </p:xfrm>
        <a:graphic>
          <a:graphicData uri="http://schemas.openxmlformats.org/drawingml/2006/table">
            <a:tbl>
              <a:tblPr/>
              <a:tblGrid>
                <a:gridCol w="2304256"/>
                <a:gridCol w="4608512"/>
              </a:tblGrid>
              <a:tr h="35119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함수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6391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zeros_like</a:t>
                      </a:r>
                      <a:endParaRPr kumimoji="0" lang="en-US" altLang="ko-KR" sz="14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ones_like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같지만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0dmfh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codnsek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5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empty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메모리를 할당하지만 초기화가 없음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empty_like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메모리를 할당하지만 초기화가 없음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eye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n*n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단위행렬 생성하고 대각선으로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표시하고 나머지는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identity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n*n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단위행렬 생성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linspace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시작과 종료 그리고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총갯수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생성을 주면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ndarray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로 생성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M*N</a:t>
            </a:r>
            <a:r>
              <a:rPr lang="ko-KR" altLang="en-US" dirty="0" smtClean="0"/>
              <a:t>을 변환하는 처리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3164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a3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a2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9872" y="40440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32849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</a:t>
            </a:r>
            <a:r>
              <a:rPr lang="en-US" altLang="ko-KR" dirty="0"/>
              <a:t>M*N</a:t>
            </a:r>
            <a:r>
              <a:rPr lang="ko-KR" altLang="en-US" dirty="0"/>
              <a:t>을 변환하는 </a:t>
            </a:r>
            <a:r>
              <a:rPr lang="ko-KR" altLang="en-US" dirty="0" smtClean="0"/>
              <a:t>방식은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transpose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있음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54153"/>
            <a:ext cx="568863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Matrix </a:t>
            </a:r>
            <a:r>
              <a:rPr lang="ko-KR" altLang="en-US" sz="2800" dirty="0" smtClean="0"/>
              <a:t>타입일 경우 곱셈은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동일한 결과를 생성함</a:t>
            </a:r>
            <a:endParaRPr lang="en-US" altLang="ko-KR" sz="28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256584" cy="371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N*m, M*n </a:t>
            </a:r>
            <a:r>
              <a:rPr lang="ko-KR" altLang="en-US" sz="2800" dirty="0" smtClean="0"/>
              <a:t>행렬에 따라 계산이 되지만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차원인 경우는 행렬 계산을 처리</a:t>
            </a:r>
            <a:endParaRPr lang="en-US" altLang="ko-KR" sz="2800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11256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</a:t>
            </a:r>
            <a:r>
              <a:rPr lang="en-US" altLang="ko-KR" dirty="0" err="1" smtClean="0"/>
              <a:t>atrix_power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matrix_power</a:t>
            </a:r>
            <a:r>
              <a:rPr lang="ko-KR" altLang="en-US" sz="2800" dirty="0" smtClean="0"/>
              <a:t>는 정방행렬에 대해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</a:t>
            </a:r>
            <a:r>
              <a:rPr lang="ko-KR" altLang="en-US" sz="2800" dirty="0" err="1" smtClean="0"/>
              <a:t>제곱승만큼</a:t>
            </a:r>
            <a:r>
              <a:rPr lang="ko-KR" altLang="en-US" sz="2800" dirty="0" smtClean="0"/>
              <a:t> 계산하는 것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996952"/>
            <a:ext cx="7416824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Matrix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49" y="3284984"/>
            <a:ext cx="427672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matrix_power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반복적인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처리</a:t>
            </a:r>
            <a:endParaRPr lang="en-US" altLang="ko-KR" sz="28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04056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92088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linalg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ko-KR" altLang="en-US" sz="6700" dirty="0" smtClean="0"/>
              <a:t>함수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Matrix and vector products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41940"/>
              </p:ext>
            </p:extLst>
          </p:nvPr>
        </p:nvGraphicFramePr>
        <p:xfrm>
          <a:off x="899592" y="2420889"/>
          <a:ext cx="7920880" cy="3729013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826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 행렬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m*l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production(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n*l)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Vector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행렬이 동일해야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벡터에 대해 계산 후 행렬로 표시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matmul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 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Matrix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(dot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동일한 결과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tensordot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axes])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 tensor dot product along specified axes for arrays &gt;= 1-D.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linalg.matrix_power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(M, n)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Raise a square matrix to the (integer) power </a:t>
                      </a:r>
                      <a:r>
                        <a:rPr lang="en-US" sz="1000" i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cross(a, b,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axisa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axisb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axisc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axis=None)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외적을 구함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einsum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(subscripts, *operands[, out, 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...])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Evaluates the Einstein summation convention on the operands.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Kronecker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product of two arrays.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Decompositions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array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64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59367"/>
              </p:ext>
            </p:extLst>
          </p:nvPr>
        </p:nvGraphicFramePr>
        <p:xfrm>
          <a:off x="899592" y="2852935"/>
          <a:ext cx="7920880" cy="1376698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linalg.cholesky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Cholesky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linalg.qr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mode])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</a:t>
                      </a:r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factorization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linalg.svd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full_matrices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compute_uv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Singular Value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eigenvalues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22542"/>
              </p:ext>
            </p:extLst>
          </p:nvPr>
        </p:nvGraphicFramePr>
        <p:xfrm>
          <a:off x="899592" y="2852935"/>
          <a:ext cx="7920880" cy="2097454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linalg.eigh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eigenvalues and eigenvectors of a Hermitian or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general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linalg.eigvalsh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Hermitian or real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Norms and other numbers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8303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linalg.norm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axis,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keepdims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Matrix or vector norm.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p])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condition number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linalg.matrix_rank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matrix rank of array using SVD method Rank of the array is the number of SVD singular values of the array that are greater than </a:t>
                      </a:r>
                      <a:r>
                        <a:rPr lang="en-US" sz="900" i="1"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linalg.slogdet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sign and (natural) logarithm of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trace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offset, axis1, axis2,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out])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Return the sum along diagonals of the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Solving equations and inverting matrices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21579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linalg.solve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a linear matrix equation, or system of linear scalar equations.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linalg.tensorsolve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b[, axes])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the tensor equation a x = b for 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linalg.lstsq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least-squares solution to a linear matrix equation.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(multiplicative) 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linalg.pinv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(Moore-Penrose) pseudo-inverse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‘inverse’ of an N-dimensional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5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삼각함수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생김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umpy.array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copy=True, order=None, </a:t>
            </a:r>
            <a:r>
              <a:rPr lang="en-US" altLang="ko-KR" dirty="0" err="1">
                <a:solidFill>
                  <a:schemeClr val="tx1"/>
                </a:solidFill>
              </a:rPr>
              <a:t>subok</a:t>
            </a:r>
            <a:r>
              <a:rPr lang="en-US" altLang="ko-KR" dirty="0">
                <a:solidFill>
                  <a:schemeClr val="tx1"/>
                </a:solidFill>
              </a:rPr>
              <a:t>=False, </a:t>
            </a:r>
            <a:r>
              <a:rPr lang="en-US" altLang="ko-KR" dirty="0" err="1" smtClean="0">
                <a:solidFill>
                  <a:schemeClr val="tx1"/>
                </a:solidFill>
              </a:rPr>
              <a:t>ndim</a:t>
            </a:r>
            <a:r>
              <a:rPr lang="en-US" altLang="ko-KR" dirty="0" smtClean="0">
                <a:solidFill>
                  <a:schemeClr val="tx1"/>
                </a:solidFill>
              </a:rPr>
              <a:t>=0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 두 선상의 사이를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각에는 예각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둔각 등이 종류가 있음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4531221" cy="22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2200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02206"/>
            <a:ext cx="2266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012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4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예시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 </a:t>
            </a:r>
            <a:r>
              <a:rPr lang="en-US" altLang="ko-KR" dirty="0" smtClean="0"/>
              <a:t>3, 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일 경우 빗변은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됨</a:t>
            </a:r>
            <a:endParaRPr lang="en-US" altLang="ko-KR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64788"/>
            <a:ext cx="3581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원이용</a:t>
            </a:r>
            <a:r>
              <a:rPr lang="en-US" altLang="ko-KR" sz="6000" dirty="0" smtClean="0"/>
              <a:t>)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 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4984"/>
            <a:ext cx="338437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 삼각함수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80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좌표평면에서 반지름의 길이가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인 원을 그리고 임의의 점을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OP</a:t>
            </a:r>
            <a:r>
              <a:rPr lang="ko-KR" altLang="en-US" dirty="0" smtClean="0"/>
              <a:t>가 이루는 각에 대해 한가지 값을 결정</a:t>
            </a:r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3133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정의 예시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선분은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(3**2 + 4**2)=5</a:t>
            </a:r>
            <a:r>
              <a:rPr lang="ko-KR" altLang="en-US" dirty="0" smtClean="0"/>
              <a:t>가 나오고 이를 이용해서 </a:t>
            </a:r>
            <a:r>
              <a:rPr lang="ko-KR" altLang="en-US" dirty="0"/>
              <a:t>각 </a:t>
            </a:r>
            <a:r>
              <a:rPr lang="en-US" altLang="ko-KR" dirty="0"/>
              <a:t>ø </a:t>
            </a:r>
            <a:r>
              <a:rPr lang="ko-KR" altLang="en-US" dirty="0" smtClean="0"/>
              <a:t>에 대한 삼각함수 값을 하나로 산출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삼각함수 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 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4065308" cy="393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Ridaian</a:t>
            </a:r>
            <a:r>
              <a:rPr lang="en-US" altLang="ko-KR" sz="6000" dirty="0" smtClean="0"/>
              <a:t> &amp; degree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degrees</a:t>
            </a:r>
            <a:r>
              <a:rPr lang="en-US" altLang="ko-KR" dirty="0"/>
              <a:t>/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기</a:t>
            </a:r>
            <a:r>
              <a:rPr lang="ko-KR" altLang="en-US" dirty="0"/>
              <a:t>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86104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Degrees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Radians </a:t>
            </a:r>
            <a:r>
              <a:rPr lang="ko-KR" altLang="en-US" sz="1200" b="1" u="sng" dirty="0" smtClean="0"/>
              <a:t>변환 규칙</a:t>
            </a:r>
            <a:endParaRPr lang="ko-KR" altLang="en-US" sz="12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59" y="3861048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730624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생성 </a:t>
            </a:r>
            <a:r>
              <a:rPr lang="en-US" altLang="ko-KR" dirty="0"/>
              <a:t>: 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/>
              <a:t>), shape(</a:t>
            </a:r>
            <a:r>
              <a:rPr lang="ko-KR" altLang="en-US" sz="2800" dirty="0"/>
              <a:t>형태</a:t>
            </a:r>
            <a:r>
              <a:rPr lang="en-US" altLang="ko-KR" sz="2800" dirty="0"/>
              <a:t>), </a:t>
            </a:r>
            <a:r>
              <a:rPr lang="ko-KR" altLang="en-US" sz="2800" dirty="0"/>
              <a:t>타입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dtype</a:t>
            </a:r>
            <a:r>
              <a:rPr lang="en-US" altLang="ko-KR" sz="2800" dirty="0"/>
              <a:t>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3456384" cy="32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radians: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90, pi/2</a:t>
            </a:r>
            <a:r>
              <a:rPr lang="ko-KR" altLang="en-US" dirty="0" smtClean="0"/>
              <a:t>를 변환해보면 아래와 같다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960440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&lt;-&gt;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np.deg2rad, np.rad2deg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또는 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30380"/>
            <a:ext cx="3672408" cy="17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8411" y="36543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 smtClean="0"/>
              <a:t>Π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도에 대한 값 전환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86364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-&gt; degrees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12582"/>
            <a:ext cx="58007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2165" y="440575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21088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38330"/>
            <a:ext cx="57340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degrees-&gt;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radians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degree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radian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905450" y="42930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49080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기본 삼각함수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390775"/>
            <a:ext cx="5257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이해하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83701" y="3994031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51520" y="49578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81805" y="328498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47664" y="415740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47664" y="48612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47664" y="55812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78595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843808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719904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860032" y="4276369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접근 표기법 </a:t>
            </a:r>
            <a:endParaRPr lang="en-US" altLang="ko-KR" dirty="0"/>
          </a:p>
          <a:p>
            <a:pPr lvl="1"/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</a:t>
            </a:r>
            <a:r>
              <a:rPr lang="en-US" altLang="ko-KR" dirty="0" smtClean="0"/>
              <a:t>][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Slice </a:t>
            </a:r>
            <a:r>
              <a:rPr lang="ko-KR" altLang="en-US" dirty="0" smtClean="0"/>
              <a:t>접근 표기법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슬라이스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슬라이스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02" y="2564904"/>
            <a:ext cx="5372100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tangent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29" y="2276872"/>
            <a:ext cx="51911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특징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요소를 가지고 있음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생성시 데이터와 타입을 넣으면 </a:t>
            </a:r>
            <a:r>
              <a:rPr lang="en-US" altLang="ko-KR" dirty="0" err="1" smtClean="0"/>
              <a:t>ndim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), shape(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29000"/>
            <a:ext cx="2486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3930650" cy="35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각의 변환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변화를 알아보기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변환해서 각의 위치에 따라 삼각함수를 변환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307070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나오는 각을 </a:t>
            </a:r>
            <a:r>
              <a:rPr lang="en-US" altLang="ko-KR" sz="1400" dirty="0" smtClean="0"/>
              <a:t>n*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/2 + </a:t>
            </a:r>
            <a:r>
              <a:rPr lang="el-GR" altLang="ko-KR" sz="1400" dirty="0"/>
              <a:t>θ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90n + </a:t>
            </a:r>
            <a:r>
              <a:rPr lang="el-GR" altLang="ko-KR" sz="1400" dirty="0" smtClean="0"/>
              <a:t>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은 정수 이면  </a:t>
            </a:r>
            <a:r>
              <a:rPr lang="en-US" altLang="ko-KR" sz="1400" dirty="0" smtClean="0"/>
              <a:t>0&lt; </a:t>
            </a:r>
            <a:r>
              <a:rPr lang="el-GR" altLang="ko-KR" sz="1400" dirty="0"/>
              <a:t>θ </a:t>
            </a:r>
            <a:r>
              <a:rPr lang="en-US" altLang="ko-KR" sz="1400" dirty="0" smtClean="0"/>
              <a:t>&lt; </a:t>
            </a:r>
            <a:r>
              <a:rPr lang="el-GR" altLang="ko-KR" sz="1400" dirty="0"/>
              <a:t>π</a:t>
            </a:r>
            <a:r>
              <a:rPr lang="en-US" altLang="ko-KR" sz="1400" dirty="0"/>
              <a:t>/2 </a:t>
            </a:r>
            <a:r>
              <a:rPr lang="en-US" altLang="ko-KR" sz="1400" dirty="0" smtClean="0"/>
              <a:t>, 0 &lt;</a:t>
            </a:r>
            <a:r>
              <a:rPr lang="el-GR" altLang="ko-KR" sz="1400" dirty="0"/>
              <a:t> θ </a:t>
            </a:r>
            <a:r>
              <a:rPr lang="en-US" altLang="ko-KR" sz="1400" dirty="0" smtClean="0"/>
              <a:t>&lt;90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39752" y="379078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400" dirty="0" smtClean="0"/>
              <a:t>n</a:t>
            </a:r>
            <a:r>
              <a:rPr lang="ko-KR" altLang="en-US" sz="1400" dirty="0" smtClean="0"/>
              <a:t>이 짝수이면 변하지 않지만 홀수이면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sin-&gt; cos, cos-&gt; sin, tan-&gt; cot</a:t>
            </a:r>
            <a:r>
              <a:rPr lang="ko-KR" altLang="en-US" sz="1400" dirty="0" smtClean="0"/>
              <a:t>로 변환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69981" y="4510861"/>
            <a:ext cx="50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몇 </a:t>
            </a:r>
            <a:r>
              <a:rPr lang="ko-KR" altLang="en-US" sz="1400" dirty="0" err="1" smtClean="0"/>
              <a:t>사분면의</a:t>
            </a:r>
            <a:r>
              <a:rPr lang="ko-KR" altLang="en-US" sz="1400" dirty="0" smtClean="0"/>
              <a:t> 각이냐 에 따라 부호가</a:t>
            </a:r>
            <a:r>
              <a:rPr lang="en-US" altLang="ko-KR" sz="1400" dirty="0" smtClean="0"/>
              <a:t>(+,-)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변환됨 </a:t>
            </a:r>
            <a:endParaRPr lang="ko-KR" altLang="en-US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6156"/>
              </p:ext>
            </p:extLst>
          </p:nvPr>
        </p:nvGraphicFramePr>
        <p:xfrm>
          <a:off x="2339754" y="5014917"/>
          <a:ext cx="4810335" cy="139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67"/>
                <a:gridCol w="962067"/>
                <a:gridCol w="962067"/>
                <a:gridCol w="962067"/>
                <a:gridCol w="962067"/>
              </a:tblGrid>
              <a:tr h="298832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tan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+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부호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위치에 따른 결과 값에 대한 부호 표시</a:t>
            </a:r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56166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78382"/>
              </p:ext>
            </p:extLst>
          </p:nvPr>
        </p:nvGraphicFramePr>
        <p:xfrm>
          <a:off x="4355976" y="3789040"/>
          <a:ext cx="4104457" cy="17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5"/>
                <a:gridCol w="2088232"/>
              </a:tblGrid>
              <a:tr h="34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n=0,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n=2,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sin(-x)  =   -sin(x)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cos(-x)  =    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tan(-x)  =  - 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-tan(x)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168352" cy="246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3267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54092"/>
              </p:ext>
            </p:extLst>
          </p:nvPr>
        </p:nvGraphicFramePr>
        <p:xfrm>
          <a:off x="4427984" y="4005064"/>
          <a:ext cx="4392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21962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n=1,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다른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n=3,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-cos(x)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-x)  =    -sin(x)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-x)  =    cot 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971600" y="3212976"/>
            <a:ext cx="3168352" cy="2469585"/>
            <a:chOff x="971600" y="3212976"/>
            <a:chExt cx="3168352" cy="246958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12976"/>
              <a:ext cx="3168352" cy="2469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509120"/>
              <a:ext cx="67627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431" y="4005064"/>
              <a:ext cx="6477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3304431" y="5157192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419872" y="494116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2936"/>
            <a:ext cx="3162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altLang="ko-KR" dirty="0"/>
              <a:t>π</a:t>
            </a:r>
            <a:r>
              <a:rPr lang="en-US" altLang="ko-KR" dirty="0" smtClean="0"/>
              <a:t>/2 :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변화 </a:t>
            </a:r>
            <a:r>
              <a:rPr lang="en-US" altLang="ko-KR" dirty="0" smtClean="0"/>
              <a:t>: </a:t>
            </a:r>
            <a:r>
              <a:rPr lang="el-GR" altLang="ko-KR" dirty="0"/>
              <a:t>π</a:t>
            </a:r>
            <a:r>
              <a:rPr lang="en-US" altLang="ko-KR" dirty="0" smtClean="0"/>
              <a:t>/2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/2(90)+30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cos,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–sin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>
                <a:stCxn id="16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17162"/>
            <a:ext cx="4800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:n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타임을 정할 수 있음 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8920"/>
            <a:ext cx="4400550" cy="378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90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직각 삼각형의 성질을 이용하면 직각을 빼면 나머지 각이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도인 것을 감안하면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기준을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함수의 결과는  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함수 결과와 동일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04" y="4437111"/>
            <a:ext cx="1872207" cy="121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2239" y="548532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3393" y="40603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09" y="4563525"/>
            <a:ext cx="23907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1" y="622802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cos(A) = sin(B),  sin(B) = cos(A) , tan(B) = cot(A) 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3859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A +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 = 90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401662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각 </a:t>
            </a:r>
            <a:r>
              <a:rPr lang="en-US" altLang="ko-KR" b="1" u="sng" dirty="0" smtClean="0"/>
              <a:t>B</a:t>
            </a:r>
            <a:r>
              <a:rPr lang="ko-KR" altLang="en-US" b="1" u="sng" dirty="0" smtClean="0"/>
              <a:t>로 삼각함수 처</a:t>
            </a:r>
            <a:r>
              <a:rPr lang="ko-KR" altLang="en-US" b="1" u="sng" dirty="0"/>
              <a:t>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–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37528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180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나머지 각으로 삼각함수를 계산할 수 있음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72232"/>
            <a:ext cx="2003301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sin(A) = cos(B)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cos(A) = - sin(B)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tan(A) = - cot(B)  =  -b/a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+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14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/>
              <a:t> </a:t>
            </a:r>
            <a:r>
              <a:rPr lang="ko-KR" altLang="en-US" dirty="0" smtClean="0"/>
              <a:t>와 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주기 변</a:t>
            </a:r>
            <a:r>
              <a:rPr lang="ko-KR" altLang="en-US" dirty="0"/>
              <a:t>화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그래프의 주기적인 </a:t>
            </a:r>
            <a:r>
              <a:rPr lang="en-US" altLang="ko-KR" dirty="0" smtClean="0"/>
              <a:t>pi</a:t>
            </a:r>
            <a:r>
              <a:rPr lang="ko-KR" altLang="en-US" dirty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2pi</a:t>
            </a:r>
            <a:r>
              <a:rPr lang="ko-KR" altLang="en-US" dirty="0" smtClean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2197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 </a:t>
            </a:r>
            <a:r>
              <a:rPr lang="ko-KR" altLang="en-US" dirty="0" smtClean="0"/>
              <a:t>주기 변화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그래프의 </a:t>
            </a:r>
            <a:r>
              <a:rPr lang="en-US" altLang="ko-KR" dirty="0"/>
              <a:t>pi</a:t>
            </a:r>
            <a:r>
              <a:rPr lang="ko-KR" altLang="en-US" dirty="0"/>
              <a:t> 와 </a:t>
            </a:r>
            <a:r>
              <a:rPr lang="en-US" altLang="ko-KR" dirty="0"/>
              <a:t>2pi</a:t>
            </a:r>
            <a:r>
              <a:rPr lang="ko-KR" altLang="en-US" dirty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068960"/>
            <a:ext cx="5095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/>
              <a:t>π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예각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180</a:t>
            </a:r>
            <a:r>
              <a:rPr lang="ko-KR" altLang="en-US" dirty="0" smtClean="0"/>
              <a:t>도 이내의 각으로 삼각함수를 계산할 경우 각</a:t>
            </a:r>
            <a:r>
              <a:rPr lang="en-US" altLang="ko-KR" dirty="0" smtClean="0"/>
              <a:t> B</a:t>
            </a:r>
            <a:r>
              <a:rPr lang="ko-KR" altLang="en-US" dirty="0" smtClean="0"/>
              <a:t>에 대해 계산하는 것과 동일</a:t>
            </a:r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90661" y="525529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-B) = sin(B)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π</a:t>
            </a:r>
            <a:r>
              <a:rPr lang="en-US" altLang="ko-KR" sz="1400" dirty="0"/>
              <a:t>-B</a:t>
            </a:r>
            <a:r>
              <a:rPr lang="en-US" altLang="ko-KR" sz="1400" dirty="0" smtClean="0"/>
              <a:t>) = - cos(B)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</a:t>
            </a:r>
            <a:r>
              <a:rPr lang="el-GR" altLang="ko-KR" sz="1400" dirty="0"/>
              <a:t>π</a:t>
            </a:r>
            <a:r>
              <a:rPr lang="en-US" altLang="ko-KR" sz="1400" dirty="0"/>
              <a:t>-B) </a:t>
            </a:r>
            <a:r>
              <a:rPr lang="en-US" altLang="ko-KR" sz="1400" dirty="0" smtClean="0"/>
              <a:t> = - tan(B)  =  -b/a</a:t>
            </a:r>
            <a:endParaRPr lang="ko-KR" altLang="en-US" sz="14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44048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(180)+30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3"/>
                </p:cNvCxnSpPr>
                <p:nvPr/>
              </p:nvCxnSpPr>
              <p:spPr>
                <a:xfrm flipH="1">
                  <a:off x="2150247" y="4822306"/>
                  <a:ext cx="585550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2150247" y="4828802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517247" y="5065454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77978" y="43543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24211" y="498040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A=210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2598" y="5256221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90286"/>
            <a:ext cx="46672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예각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-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일 경우는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(360)-30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-sin,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6945" y="3751848"/>
            <a:ext cx="2556283" cy="2160240"/>
            <a:chOff x="3239853" y="4142944"/>
            <a:chExt cx="2556283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5"/>
                </p:cNvCxnSpPr>
                <p:nvPr/>
              </p:nvCxnSpPr>
              <p:spPr>
                <a:xfrm>
                  <a:off x="2735797" y="4822306"/>
                  <a:ext cx="585548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3321345" y="481571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843808" y="5123771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28571" y="444436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1506" y="49708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39853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466588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51323"/>
            <a:ext cx="2400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삼각함수가 </a:t>
            </a:r>
            <a:r>
              <a:rPr lang="en-US" altLang="ko-KR" dirty="0" smtClean="0"/>
              <a:t>2</a:t>
            </a:r>
            <a:r>
              <a:rPr lang="el-GR" altLang="ko-KR" dirty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단위로 </a:t>
            </a:r>
            <a:r>
              <a:rPr lang="ko-KR" altLang="en-US" dirty="0" err="1" smtClean="0"/>
              <a:t>변경시는</a:t>
            </a:r>
            <a:r>
              <a:rPr lang="ko-KR" altLang="en-US" dirty="0" smtClean="0"/>
              <a:t> 항상 기존 예각을 구하는 것도 동일한 값을 </a:t>
            </a:r>
            <a:r>
              <a:rPr lang="ko-KR" altLang="en-US" dirty="0" err="1" smtClean="0"/>
              <a:t>같는다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77" y="5055096"/>
            <a:ext cx="4791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51848"/>
            <a:ext cx="2076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124956" y="3751848"/>
            <a:ext cx="2160240" cy="2160240"/>
            <a:chOff x="3347864" y="4142944"/>
            <a:chExt cx="2160240" cy="2160240"/>
          </a:xfrm>
        </p:grpSpPr>
        <p:grpSp>
          <p:nvGrpSpPr>
            <p:cNvPr id="11" name="그룹 10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 flipV="1">
                  <a:off x="2735797" y="4274834"/>
                  <a:ext cx="585548" cy="5474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연결선 14"/>
              <p:cNvCxnSpPr/>
              <p:nvPr/>
            </p:nvCxnSpPr>
            <p:spPr>
              <a:xfrm>
                <a:off x="3321345" y="4246760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843807" y="409016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8571" y="482979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08228" y="4274833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397163" y="4827970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532326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덧셈과 뺄셈공식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덧셈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으로 덧셈을 할 경우 </a:t>
            </a:r>
            <a:r>
              <a:rPr lang="en-US" altLang="ko-KR" dirty="0" smtClean="0"/>
              <a:t>sin</a:t>
            </a:r>
            <a:r>
              <a:rPr lang="ko-KR" altLang="en-US" dirty="0" err="1" smtClean="0"/>
              <a:t>함수별로</a:t>
            </a:r>
            <a:r>
              <a:rPr lang="ko-KR" altLang="en-US" dirty="0" smtClean="0"/>
              <a:t> 덧셈과는 차이가 발생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80929"/>
            <a:ext cx="384046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38970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12232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6954" y="40050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12432" y="37857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5224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sin(</a:t>
            </a:r>
            <a:r>
              <a:rPr lang="el-GR" altLang="ko-KR" dirty="0" smtClean="0"/>
              <a:t>α</a:t>
            </a:r>
            <a:r>
              <a:rPr lang="en-US" altLang="ko-KR" dirty="0" smtClean="0"/>
              <a:t>+</a:t>
            </a:r>
            <a:r>
              <a:rPr lang="el-GR" altLang="ko-KR" dirty="0"/>
              <a:t> β</a:t>
            </a:r>
            <a:r>
              <a:rPr lang="en-US" altLang="ko-KR" dirty="0"/>
              <a:t>) </a:t>
            </a:r>
            <a:r>
              <a:rPr lang="en-US" altLang="ko-KR" dirty="0" smtClean="0"/>
              <a:t>= </a:t>
            </a:r>
            <a:r>
              <a:rPr lang="en-US" altLang="ko-KR" dirty="0"/>
              <a:t>sin(</a:t>
            </a:r>
            <a:r>
              <a:rPr lang="el-GR" altLang="ko-KR" dirty="0"/>
              <a:t>α</a:t>
            </a:r>
            <a:r>
              <a:rPr lang="en-US" altLang="ko-KR" dirty="0"/>
              <a:t>) </a:t>
            </a:r>
            <a:r>
              <a:rPr lang="en-US" altLang="ko-KR" dirty="0" smtClean="0"/>
              <a:t>cos</a:t>
            </a:r>
            <a:r>
              <a:rPr lang="en-US" altLang="ko-KR" dirty="0"/>
              <a:t>(</a:t>
            </a:r>
            <a:r>
              <a:rPr lang="el-GR" altLang="ko-KR" dirty="0"/>
              <a:t>β</a:t>
            </a:r>
            <a:r>
              <a:rPr lang="en-US" altLang="ko-KR" dirty="0" smtClean="0"/>
              <a:t>) + </a:t>
            </a:r>
            <a:r>
              <a:rPr lang="en-US" altLang="ko-KR" dirty="0"/>
              <a:t>cos(</a:t>
            </a:r>
            <a:r>
              <a:rPr lang="el-GR" altLang="ko-KR" dirty="0"/>
              <a:t>α</a:t>
            </a:r>
            <a:r>
              <a:rPr lang="en-US" altLang="ko-KR" dirty="0"/>
              <a:t>) sin(</a:t>
            </a:r>
            <a:r>
              <a:rPr lang="el-GR" altLang="ko-KR" dirty="0"/>
              <a:t>β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en-US" altLang="ko-KR" dirty="0"/>
              <a:t>= </a:t>
            </a:r>
            <a:r>
              <a:rPr lang="en-US" altLang="ko-KR" dirty="0" err="1"/>
              <a:t>a/r</a:t>
            </a:r>
            <a:r>
              <a:rPr lang="en-US" altLang="ko-KR" dirty="0"/>
              <a:t> * </a:t>
            </a:r>
            <a:r>
              <a:rPr lang="en-US" altLang="ko-KR" dirty="0" smtClean="0"/>
              <a:t>b/s + </a:t>
            </a:r>
            <a:r>
              <a:rPr lang="en-US" altLang="ko-KR" dirty="0" err="1"/>
              <a:t>b/r</a:t>
            </a:r>
            <a:r>
              <a:rPr lang="en-US" altLang="ko-KR" dirty="0"/>
              <a:t> * t/s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8763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cos(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* b/s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724128" y="4383908"/>
            <a:ext cx="317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α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sin(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/>
              <a:t>b</a:t>
            </a:r>
            <a:r>
              <a:rPr lang="en-US" altLang="ko-KR" sz="1400" dirty="0" err="1" smtClean="0"/>
              <a:t>/r</a:t>
            </a:r>
            <a:r>
              <a:rPr lang="en-US" altLang="ko-KR" sz="1400" dirty="0" smtClean="0"/>
              <a:t> * t/s</a:t>
            </a:r>
            <a:endParaRPr lang="ko-KR" altLang="en-US" sz="1400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9" y="3328514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3368879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= </a:t>
            </a:r>
            <a:r>
              <a:rPr lang="en-US" altLang="ko-KR" sz="1400" dirty="0" err="1"/>
              <a:t>a/r</a:t>
            </a:r>
            <a:r>
              <a:rPr lang="en-US" altLang="ko-KR" sz="1400" dirty="0"/>
              <a:t> , sin(</a:t>
            </a:r>
            <a:r>
              <a:rPr lang="el-GR" altLang="ko-KR" sz="1400" dirty="0"/>
              <a:t>β</a:t>
            </a:r>
            <a:r>
              <a:rPr lang="en-US" altLang="ko-KR" sz="1400" dirty="0"/>
              <a:t>) = </a:t>
            </a:r>
            <a:r>
              <a:rPr lang="en-US" altLang="ko-KR" sz="1400" dirty="0" smtClean="0"/>
              <a:t>t/s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35330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8020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214688"/>
            <a:ext cx="3228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717032"/>
            <a:ext cx="76390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2040" y="586789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Cos 90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값이 아니라도 아주 작은 값이라 무시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 </a:t>
            </a:r>
            <a:r>
              <a:rPr lang="ko-KR" altLang="en-US" dirty="0" smtClean="0"/>
              <a:t>함수의 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</a:t>
            </a:r>
            <a:r>
              <a:rPr lang="ko-KR" altLang="en-US" dirty="0"/>
              <a:t>덧</a:t>
            </a:r>
            <a:r>
              <a:rPr lang="ko-KR" altLang="en-US" dirty="0" smtClean="0"/>
              <a:t>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262313"/>
            <a:ext cx="32575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3" y="3933056"/>
            <a:ext cx="7591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numpy.zeros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함</a:t>
            </a:r>
            <a:r>
              <a:rPr lang="ko-KR" altLang="en-US" dirty="0"/>
              <a:t>수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numpy.zeros</a:t>
            </a:r>
            <a:r>
              <a:rPr lang="en-US" altLang="ko-KR" dirty="0" smtClean="0">
                <a:solidFill>
                  <a:schemeClr val="tx1"/>
                </a:solidFill>
              </a:rPr>
              <a:t>(shape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86125"/>
            <a:ext cx="3295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8" y="3789040"/>
            <a:ext cx="76104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역수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</a:t>
            </a:r>
            <a:r>
              <a:rPr lang="en-US" altLang="ko-KR" baseline="30000" dirty="0"/>
              <a:t>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역수 구하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</a:t>
            </a:r>
            <a:r>
              <a:rPr lang="en-US" altLang="ko-KR" dirty="0" smtClean="0"/>
              <a:t>*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r>
              <a:rPr lang="ko-KR" altLang="en-US" dirty="0" smtClean="0"/>
              <a:t>인지 확인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89411"/>
            <a:ext cx="51530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역삼각함수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Numpy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zeors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int,float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293812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2817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arccos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cos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arcsine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03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367013"/>
            <a:ext cx="3981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67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51339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267325" cy="43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arccosine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70847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24336" cy="259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arccosine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1"/>
            <a:ext cx="5105400" cy="41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arctangent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88474"/>
              </p:ext>
            </p:extLst>
          </p:nvPr>
        </p:nvGraphicFramePr>
        <p:xfrm>
          <a:off x="755576" y="242088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97" y="3429000"/>
            <a:ext cx="5219700" cy="32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zeors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int,float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6196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/>
              <a:t>6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지수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/</a:t>
            </a:r>
            <a:r>
              <a:rPr lang="ko-KR" altLang="en-US" sz="9600" dirty="0" smtClean="0"/>
              <a:t>로그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수열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지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지수함수</a:t>
            </a:r>
            <a:r>
              <a:rPr lang="en-US" altLang="ko-KR" dirty="0" smtClean="0"/>
              <a:t>(exponential function).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커야 실수 값으로 처리되며 </a:t>
            </a:r>
            <a:r>
              <a:rPr lang="en-US" altLang="ko-KR" dirty="0" smtClean="0"/>
              <a:t>a=1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상수가 됨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65104"/>
            <a:ext cx="12001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9" y="3638939"/>
            <a:ext cx="1057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363893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임의의 실수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367004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실수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</a:rPr>
              <a:t>y = e</a:t>
            </a:r>
            <a:r>
              <a:rPr lang="en-US" altLang="ko-KR" sz="2800" baseline="30000" dirty="0" smtClean="0">
                <a:solidFill>
                  <a:schemeClr val="tx1"/>
                </a:solidFill>
              </a:rPr>
              <a:t>x</a:t>
            </a:r>
          </a:p>
          <a:p>
            <a:pPr algn="ctr"/>
            <a:endParaRPr lang="en-US" altLang="ko-KR" sz="2800" baseline="300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의 지수는 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r>
              <a:rPr lang="en-US" altLang="ko-KR" baseline="30000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이고 약 </a:t>
            </a:r>
            <a:r>
              <a:rPr lang="en-US" altLang="ko-KR" dirty="0">
                <a:solidFill>
                  <a:schemeClr val="tx1"/>
                </a:solidFill>
              </a:rPr>
              <a:t>148.413</a:t>
            </a:r>
            <a:r>
              <a:rPr lang="ko-KR" altLang="en-US" dirty="0">
                <a:solidFill>
                  <a:schemeClr val="tx1"/>
                </a:solidFill>
              </a:rPr>
              <a:t>과 같습니다 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자연지수함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</a:t>
            </a:r>
            <a:r>
              <a:rPr lang="ko-KR" altLang="en-US" dirty="0"/>
              <a:t>는 약 </a:t>
            </a:r>
            <a:r>
              <a:rPr lang="en-US" altLang="ko-KR" dirty="0"/>
              <a:t>2.71828</a:t>
            </a:r>
            <a:r>
              <a:rPr lang="ko-KR" altLang="en-US" dirty="0"/>
              <a:t>인 자연 로그의 밑이고</a:t>
            </a:r>
            <a:r>
              <a:rPr lang="en-US" altLang="ko-KR" dirty="0"/>
              <a:t>, x</a:t>
            </a:r>
            <a:r>
              <a:rPr lang="ko-KR" altLang="en-US" dirty="0"/>
              <a:t>는 입력하는 </a:t>
            </a:r>
            <a:r>
              <a:rPr lang="ko-KR" altLang="en-US" dirty="0" smtClean="0"/>
              <a:t>값으로 구성된 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지수함수는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크면 </a:t>
            </a:r>
            <a:r>
              <a:rPr lang="ko-KR" altLang="en-US" dirty="0" err="1" smtClean="0"/>
              <a:t>우상향</a:t>
            </a:r>
            <a:r>
              <a:rPr lang="ko-KR" altLang="en-US" dirty="0" smtClean="0"/>
              <a:t> 그래프 </a:t>
            </a:r>
            <a:r>
              <a:rPr lang="en-US" altLang="ko-KR" dirty="0" smtClean="0"/>
              <a:t>0&lt;a&lt;1 </a:t>
            </a:r>
            <a:r>
              <a:rPr lang="ko-KR" altLang="en-US" dirty="0" smtClean="0"/>
              <a:t>이면 </a:t>
            </a:r>
            <a:r>
              <a:rPr lang="ko-KR" altLang="en-US" dirty="0" err="1" smtClean="0"/>
              <a:t>우하향</a:t>
            </a:r>
            <a:r>
              <a:rPr lang="ko-KR" altLang="en-US" dirty="0" smtClean="0"/>
              <a:t> 그래프가 됨</a:t>
            </a:r>
            <a:endParaRPr lang="en-US" altLang="ko-KR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89654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법칙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상수의 곱일 경우 지수는 덧셈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상수의 제곱에 제곱은 지수끼리 곱셈 처리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79587"/>
            <a:ext cx="16668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23995" y="5341767"/>
            <a:ext cx="2066899" cy="714375"/>
            <a:chOff x="4593332" y="4489211"/>
            <a:chExt cx="2066899" cy="714375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332" y="4581128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489211"/>
              <a:ext cx="46672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32040" y="472514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4774" y="4680931"/>
              <a:ext cx="91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=1</a:t>
              </a:r>
              <a:endParaRPr lang="ko-KR" altLang="en-US" dirty="0"/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3284924" y="54566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15703" y="5902819"/>
            <a:ext cx="1274812" cy="442092"/>
            <a:chOff x="4496003" y="6020536"/>
            <a:chExt cx="1274812" cy="442092"/>
          </a:xfrm>
        </p:grpSpPr>
        <p:sp>
          <p:nvSpPr>
            <p:cNvPr id="8" name="TextBox 7"/>
            <p:cNvSpPr txBox="1"/>
            <p:nvPr/>
          </p:nvSpPr>
          <p:spPr>
            <a:xfrm>
              <a:off x="4762703" y="609329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역수</a:t>
              </a:r>
              <a:endParaRPr lang="ko-KR" altLang="en-US" dirty="0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03" y="6020536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자연로그에 대한 </a:t>
            </a:r>
            <a:r>
              <a:rPr lang="ko-KR" altLang="en-US" dirty="0" err="1" smtClean="0"/>
              <a:t>제곱승</a:t>
            </a:r>
            <a:r>
              <a:rPr lang="ko-KR" altLang="en-US" dirty="0" smtClean="0"/>
              <a:t> 계산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87914"/>
            <a:ext cx="35718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0751"/>
            <a:ext cx="22479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80928"/>
            <a:ext cx="14097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복리 이자</a:t>
            </a:r>
            <a:r>
              <a:rPr lang="en-US" altLang="ko-KR" dirty="0"/>
              <a:t>, </a:t>
            </a:r>
            <a:r>
              <a:rPr lang="ko-KR" altLang="en-US" dirty="0"/>
              <a:t>방사선 감소 또는 모집단 성장과 같이 일정한 지수 요인에 의해 증가 또는 감소하는 양을 모형화하는 데 자주 사용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343525" cy="363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정의하면 요소들이 값이 </a:t>
            </a:r>
            <a:r>
              <a:rPr lang="en-US" altLang="ko-KR" dirty="0" smtClean="0"/>
              <a:t>zero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 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4644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로</a:t>
            </a:r>
            <a:r>
              <a:rPr lang="ko-KR" altLang="en-US" sz="6000" dirty="0"/>
              <a:t>그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정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어떤 수를 나타내기 위해 고정된 밑을 몇 번 곱하여야 하는지를 나타내는 </a:t>
            </a:r>
            <a:r>
              <a:rPr lang="ko-KR" altLang="en-US" dirty="0" smtClean="0"/>
              <a:t>함수이면서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지수함수의 역함수가 로그함수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73016"/>
            <a:ext cx="3888432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규칙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밑과 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로그함수의 관계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619672" y="2852937"/>
            <a:ext cx="6192688" cy="3024335"/>
            <a:chOff x="4932040" y="3356993"/>
            <a:chExt cx="3384376" cy="2109369"/>
          </a:xfrm>
        </p:grpSpPr>
        <p:sp>
          <p:nvSpPr>
            <p:cNvPr id="3" name="직사각형 2"/>
            <p:cNvSpPr/>
            <p:nvPr/>
          </p:nvSpPr>
          <p:spPr>
            <a:xfrm>
              <a:off x="4932040" y="3356993"/>
              <a:ext cx="3384376" cy="21093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4311231"/>
              <a:ext cx="2333625" cy="881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3634417"/>
              <a:ext cx="1028700" cy="23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41" y="3284984"/>
            <a:ext cx="216024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3114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r>
              <a:rPr lang="en-US" altLang="ko-KR" dirty="0" smtClean="0"/>
              <a:t>: log10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39719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55" y="4797152"/>
            <a:ext cx="2362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52" y="3342506"/>
            <a:ext cx="2057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3284984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4797152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기초성질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자연로그 </a:t>
            </a:r>
            <a:r>
              <a:rPr lang="en-US" altLang="ko-KR" dirty="0" smtClean="0"/>
              <a:t>: log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284984"/>
            <a:ext cx="57340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 성질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는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로그의 진수와 밑이 같으면 </a:t>
            </a:r>
            <a:r>
              <a:rPr lang="en-US" altLang="ko-KR" dirty="0" smtClean="0"/>
              <a:t>1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42" y="3645024"/>
            <a:ext cx="3314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06" y="3573016"/>
            <a:ext cx="2886075" cy="4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20692"/>
            <a:ext cx="1008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4813" y="4869160"/>
            <a:ext cx="286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양변에 밑을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로 곱하면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486051" y="5854068"/>
            <a:ext cx="1666918" cy="417841"/>
            <a:chOff x="5430323" y="5072520"/>
            <a:chExt cx="1666918" cy="41784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323" y="5072520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5084162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156176" y="51825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6185612" y="5515491"/>
            <a:ext cx="484632" cy="3502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</a:t>
            </a:r>
            <a:r>
              <a:rPr lang="en-US" altLang="ko-KR" dirty="0" smtClean="0"/>
              <a:t>1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는 상용로그</a:t>
            </a:r>
            <a:r>
              <a:rPr lang="en-US" altLang="ko-KR" dirty="0" smtClean="0"/>
              <a:t>, numpy.log</a:t>
            </a:r>
            <a:r>
              <a:rPr lang="ko-KR" altLang="en-US" dirty="0" smtClean="0"/>
              <a:t>는 자연로그로 처리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638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지수의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덧셈으로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27784" y="5460517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 = log10+log10 = 2</a:t>
            </a:r>
            <a:endParaRPr lang="ko-KR" altLang="en-US" sz="12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36707"/>
            <a:ext cx="3362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30920"/>
            <a:ext cx="2076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89" y="3243536"/>
            <a:ext cx="27717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지수의 나누기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M/N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나누</a:t>
            </a:r>
            <a:r>
              <a:rPr lang="ko-KR" altLang="en-US" dirty="0" err="1"/>
              <a:t>기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771800" y="5517232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log100/100= log100- log100 = 1</a:t>
            </a:r>
            <a:endParaRPr lang="ko-KR" altLang="en-US" sz="1200" dirty="0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48000"/>
            <a:ext cx="272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4005064"/>
            <a:ext cx="3476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333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10313" y="432997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=M,  a</a:t>
            </a:r>
            <a:r>
              <a:rPr lang="en-US" altLang="ko-KR" baseline="30000" dirty="0" smtClean="0"/>
              <a:t>y </a:t>
            </a:r>
            <a:r>
              <a:rPr lang="en-US" altLang="ko-KR" dirty="0" smtClean="0"/>
              <a:t>= N</a:t>
            </a:r>
            <a:r>
              <a:rPr lang="ko-KR" altLang="en-US" dirty="0" smtClean="0"/>
              <a:t>이면 </a:t>
            </a:r>
            <a:r>
              <a:rPr lang="en-US" altLang="ko-KR" baseline="30000" dirty="0" smtClean="0"/>
              <a:t> </a:t>
            </a:r>
            <a:endParaRPr lang="ko-KR" altLang="en-US" baseline="30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상수배를</a:t>
            </a:r>
            <a:r>
              <a:rPr lang="ko-KR" altLang="en-US" dirty="0" smtClean="0"/>
              <a:t> 밖으로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059832" y="6032321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log10**2= 2 log10 = 2 </a:t>
            </a:r>
            <a:endParaRPr lang="ko-KR" altLang="en-US" sz="12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133725"/>
            <a:ext cx="21526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05064"/>
            <a:ext cx="15716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81" y="4577317"/>
            <a:ext cx="14859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으로 사용로그를 처리</a:t>
            </a:r>
            <a:endParaRPr lang="en-US" altLang="ko-KR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984"/>
            <a:ext cx="3048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 dirty="0" smtClean="0"/>
              <a:t>밑의 변환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로그에 대해 밑을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하는 로그 함수로 변환이 가능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200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486916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 = log 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 100 / </a:t>
            </a:r>
            <a:r>
              <a:rPr lang="en-US" altLang="ko-KR" dirty="0"/>
              <a:t>log </a:t>
            </a:r>
            <a:r>
              <a:rPr lang="en-US" altLang="ko-KR" baseline="-25000" dirty="0"/>
              <a:t>10</a:t>
            </a:r>
            <a:r>
              <a:rPr lang="en-US" altLang="ko-KR" dirty="0"/>
              <a:t> </a:t>
            </a:r>
            <a:r>
              <a:rPr lang="en-US" altLang="ko-KR" dirty="0" smtClean="0"/>
              <a:t>10</a:t>
            </a:r>
            <a:endParaRPr lang="en-US" altLang="ko-KR" dirty="0"/>
          </a:p>
          <a:p>
            <a:r>
              <a:rPr lang="en-US" altLang="ko-KR" dirty="0" smtClean="0"/>
              <a:t>                   = 2/1 =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급수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/>
              <a:t>급수</a:t>
            </a:r>
            <a:r>
              <a:rPr lang="en-US" altLang="ko-KR" sz="4000" dirty="0"/>
              <a:t>(</a:t>
            </a:r>
            <a:r>
              <a:rPr lang="ko-KR" altLang="en-US" sz="4000" dirty="0"/>
              <a:t>級數</a:t>
            </a:r>
            <a:r>
              <a:rPr lang="en-US" altLang="ko-KR" sz="4000" dirty="0"/>
              <a:t>,series, </a:t>
            </a:r>
            <a:r>
              <a:rPr lang="ko-KR" altLang="en-US" sz="4000" dirty="0"/>
              <a:t> ∑</a:t>
            </a:r>
            <a:r>
              <a:rPr lang="en-US" altLang="ko-KR" sz="4000" i="1" dirty="0"/>
              <a:t>a</a:t>
            </a:r>
            <a:r>
              <a:rPr lang="en-US" altLang="ko-KR" sz="4000" i="1" baseline="-25000" dirty="0"/>
              <a:t>n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마지막 항까지의 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0941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</a:t>
            </a:r>
            <a:r>
              <a:rPr lang="en-US" altLang="ko-KR" dirty="0" smtClean="0"/>
              <a:t>K 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1(1.0)</a:t>
            </a:r>
            <a:r>
              <a:rPr lang="ko-KR" altLang="en-US" dirty="0" smtClean="0"/>
              <a:t>이 위치가 대각선 방향으로 생김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N,M</a:t>
            </a:r>
            <a:r>
              <a:rPr lang="ko-KR" altLang="en-US" dirty="0" smtClean="0"/>
              <a:t>을 인자로 넘기면 </a:t>
            </a:r>
            <a:r>
              <a:rPr lang="en-US" altLang="ko-KR" dirty="0" smtClean="0"/>
              <a:t>n</a:t>
            </a:r>
            <a:r>
              <a:rPr lang="ko-KR" altLang="en-US" dirty="0" smtClean="0"/>
              <a:t>행</a:t>
            </a:r>
            <a:r>
              <a:rPr lang="en-US" altLang="ko-KR" dirty="0" smtClean="0"/>
              <a:t>M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만들어짐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27584" y="4149080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M=None,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일반식과의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급수의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등차급수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등비급수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7563" y="2888940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관계식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247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수열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k</a:t>
            </a:r>
            <a:r>
              <a:rPr lang="ko-KR" altLang="en-US" dirty="0" smtClean="0"/>
              <a:t>인자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 </a:t>
            </a:r>
            <a:r>
              <a:rPr lang="ko-KR" altLang="en-US" dirty="0" smtClean="0"/>
              <a:t>인자는 대각선에 </a:t>
            </a:r>
            <a:r>
              <a:rPr lang="en-US" altLang="ko-KR" dirty="0" smtClean="0"/>
              <a:t>1(1.0)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기준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590360" y="3933056"/>
            <a:ext cx="1837624" cy="1782046"/>
            <a:chOff x="2555776" y="3951210"/>
            <a:chExt cx="1837624" cy="1782046"/>
          </a:xfrm>
        </p:grpSpPr>
        <p:sp>
          <p:nvSpPr>
            <p:cNvPr id="4" name="직사각형 3"/>
            <p:cNvSpPr/>
            <p:nvPr/>
          </p:nvSpPr>
          <p:spPr>
            <a:xfrm>
              <a:off x="2555776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22560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89344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55776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2560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89344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5776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22560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89344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90665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99792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90665" y="419908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K=-1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0665" y="49005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K=-2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 rot="2716202">
            <a:off x="2074625" y="4603922"/>
            <a:ext cx="2783594" cy="414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2716202">
            <a:off x="2938133" y="4319704"/>
            <a:ext cx="2048736" cy="41431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2716202">
            <a:off x="2168723" y="4992078"/>
            <a:ext cx="2015482" cy="41431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2716202">
            <a:off x="2295308" y="5388384"/>
            <a:ext cx="1086572" cy="41431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2716202">
            <a:off x="3687369" y="3977929"/>
            <a:ext cx="1086572" cy="41431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등차수열</a:t>
            </a:r>
            <a:r>
              <a:rPr lang="en-US" altLang="ko-KR" b="1" dirty="0"/>
              <a:t>(Arithmetic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숫자가 증가되는 수열 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428625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4005064"/>
            <a:ext cx="1800200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공차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등차수열에서 연속하는 두 수의 차이를 공차</a:t>
            </a:r>
            <a:r>
              <a:rPr lang="en-US" altLang="ko-KR" dirty="0"/>
              <a:t>(</a:t>
            </a:r>
            <a:r>
              <a:rPr lang="ko-KR" altLang="en-US" dirty="0" smtClean="0"/>
              <a:t>公差</a:t>
            </a:r>
            <a:r>
              <a:rPr lang="en-US" altLang="ko-KR" dirty="0" smtClean="0"/>
              <a:t>. Common difference)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561662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21" y="4766692"/>
            <a:ext cx="4733925" cy="18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등차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등차급수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등차급수</a:t>
            </a:r>
            <a:r>
              <a:rPr lang="en-US" altLang="ko-KR" dirty="0" smtClean="0"/>
              <a:t>(</a:t>
            </a:r>
            <a:r>
              <a:rPr lang="en-US" altLang="ko-KR" dirty="0"/>
              <a:t> arithmetic series)</a:t>
            </a:r>
            <a:r>
              <a:rPr lang="ko-KR" altLang="en-US" dirty="0"/>
              <a:t>는 등차수열의 합이다</a:t>
            </a:r>
            <a:r>
              <a:rPr lang="en-US" altLang="ko-KR" dirty="0"/>
              <a:t>. </a:t>
            </a:r>
            <a:r>
              <a:rPr lang="ko-KR" altLang="en-US" dirty="0"/>
              <a:t>초항부터 </a:t>
            </a:r>
            <a:r>
              <a:rPr lang="en-US" altLang="ko-KR" dirty="0"/>
              <a:t>n</a:t>
            </a:r>
            <a:r>
              <a:rPr lang="ko-KR" altLang="en-US" dirty="0"/>
              <a:t>번째 항까지의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는 </a:t>
            </a:r>
            <a:r>
              <a:rPr lang="ko-KR" altLang="en-US" dirty="0"/>
              <a:t>다음과 같은 공식으로 나타난다</a:t>
            </a:r>
            <a:endParaRPr lang="en-US" altLang="ko-KR" dirty="0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47" y="4005064"/>
            <a:ext cx="28575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등차 수열의 합의 산식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등차수열과 이 등차수열을 역으로 변환해서 더하며 동일한 패턴이 값이 나오고 이를 다시 하나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나눔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만들면 합산 값이 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59024" y="3212976"/>
            <a:ext cx="2880320" cy="10247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등차수열을 역순으로 만들고 합산하면 동일한 결과를 가진 패턴이 나옴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400603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59024" y="4941168"/>
            <a:ext cx="2880320" cy="949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패턴 찾을 것을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나누면 수열의 합이 계산됨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42659"/>
            <a:ext cx="1476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첫번째항과</a:t>
            </a:r>
            <a:r>
              <a:rPr lang="ko-KR" altLang="en-US" dirty="0" smtClean="0"/>
              <a:t> 마지막 항을 알고 둘 사이의 개수를 알 경우 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76302"/>
            <a:ext cx="1584176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68961"/>
            <a:ext cx="4176464" cy="80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81585"/>
            <a:ext cx="4191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등차수열의 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첫째항과</a:t>
            </a:r>
            <a:r>
              <a:rPr lang="ko-KR" altLang="en-US" dirty="0" smtClean="0"/>
              <a:t> 공차만 있을 경우 처리하는 방식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첫번째항</a:t>
            </a:r>
            <a:r>
              <a:rPr lang="en-US" altLang="ko-KR" dirty="0" smtClean="0"/>
              <a:t>(a), </a:t>
            </a:r>
            <a:r>
              <a:rPr lang="ko-KR" altLang="en-US" dirty="0" err="1" smtClean="0"/>
              <a:t>마지막항</a:t>
            </a:r>
            <a:r>
              <a:rPr lang="en-US" altLang="ko-KR" dirty="0" smtClean="0"/>
              <a:t>( a*(n-1)*d)</a:t>
            </a:r>
            <a:r>
              <a:rPr lang="ko-KR" altLang="en-US" dirty="0" smtClean="0"/>
              <a:t>을 더해서 총 개수만큼 곱하고 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나눈면</a:t>
            </a:r>
            <a:r>
              <a:rPr lang="ko-KR" altLang="en-US" dirty="0" smtClean="0"/>
              <a:t> 됨</a:t>
            </a:r>
            <a:endParaRPr lang="en-US" altLang="ko-KR" dirty="0" smtClean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447053"/>
            <a:ext cx="37433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77072"/>
            <a:ext cx="28098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초기값이 중간부터 오는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초기값이 중간부터 올 경우 계산하는 급수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851920" y="3717032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초기값 </a:t>
            </a:r>
            <a:r>
              <a:rPr lang="en-US" altLang="ko-KR" dirty="0" smtClean="0"/>
              <a:t>a= 11 </a:t>
            </a:r>
            <a:r>
              <a:rPr lang="ko-KR" altLang="en-US" dirty="0" smtClean="0"/>
              <a:t>이고 공차 </a:t>
            </a:r>
            <a:r>
              <a:rPr lang="en-US" altLang="ko-KR" dirty="0" smtClean="0"/>
              <a:t>d = 1</a:t>
            </a:r>
            <a:r>
              <a:rPr lang="ko-KR" altLang="en-US" dirty="0" smtClean="0"/>
              <a:t>이면서 개수 </a:t>
            </a:r>
            <a:r>
              <a:rPr lang="en-US" altLang="ko-KR" dirty="0" smtClean="0"/>
              <a:t>n = 5 </a:t>
            </a:r>
            <a:r>
              <a:rPr lang="ko-KR" altLang="en-US" dirty="0" smtClean="0"/>
              <a:t>인 급수를 계산하기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11+ 12 + 13 + 14+ 15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산식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na</a:t>
            </a:r>
            <a:r>
              <a:rPr lang="en-US" altLang="ko-KR" dirty="0" smtClean="0"/>
              <a:t> + n/2(n-1)d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5*11 + 5/2(5-1) *1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55 + 10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= 65</a:t>
            </a:r>
            <a:endParaRPr lang="ko-KR" altLang="en-US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93096"/>
            <a:ext cx="1362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등비수열</a:t>
            </a:r>
            <a:r>
              <a:rPr lang="en-US" altLang="ko-KR" b="1" dirty="0" smtClean="0"/>
              <a:t>(</a:t>
            </a:r>
            <a:r>
              <a:rPr lang="en-US" altLang="ko-KR" b="1" dirty="0"/>
              <a:t>Geometric Sequence</a:t>
            </a:r>
            <a:r>
              <a:rPr lang="en-US" altLang="ko-KR" b="1" dirty="0" smtClean="0"/>
              <a:t>)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44619"/>
            <a:ext cx="3672408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초기값을 가지고 동일한 값으로 곱해서 얻어지는 수열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827537"/>
            <a:ext cx="208823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일반항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2" y="4763641"/>
            <a:ext cx="223224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86" y="3284984"/>
            <a:ext cx="38100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공비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등비수열에서 </a:t>
            </a:r>
            <a:r>
              <a:rPr lang="ko-KR" altLang="en-US" dirty="0"/>
              <a:t>연속하는 두 수의 차이를 </a:t>
            </a:r>
            <a:r>
              <a:rPr lang="ko-KR" altLang="en-US" dirty="0" smtClean="0"/>
              <a:t>공비</a:t>
            </a:r>
            <a:r>
              <a:rPr lang="en-US" altLang="ko-KR" dirty="0" smtClean="0"/>
              <a:t>( Common ratio)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보통 </a:t>
            </a:r>
            <a:r>
              <a:rPr lang="en-US" altLang="ko-KR" dirty="0"/>
              <a:t>r</a:t>
            </a:r>
            <a:r>
              <a:rPr lang="ko-KR" altLang="en-US" dirty="0" smtClean="0"/>
              <a:t>로 </a:t>
            </a:r>
            <a:r>
              <a:rPr lang="ko-KR" altLang="en-US" dirty="0"/>
              <a:t>표시한다</a:t>
            </a:r>
            <a:endParaRPr lang="en-US" altLang="ko-KR" dirty="0" smtClean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433665"/>
            <a:ext cx="20383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30" y="4452938"/>
            <a:ext cx="54292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등비 수열의 합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등비 수열의 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등비급수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부터</a:t>
            </a:r>
            <a:r>
              <a:rPr lang="ko-KR" altLang="en-US" dirty="0"/>
              <a:t> 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까지 </a:t>
            </a:r>
            <a:r>
              <a:rPr lang="ko-KR" altLang="en-US" dirty="0"/>
              <a:t>더한 합인 </a:t>
            </a:r>
            <a:r>
              <a:rPr lang="ko-KR" altLang="en-US" b="1" dirty="0"/>
              <a:t>등비급수</a:t>
            </a:r>
            <a:r>
              <a:rPr lang="en-US" altLang="ko-KR" dirty="0" smtClean="0"/>
              <a:t>(</a:t>
            </a:r>
            <a:r>
              <a:rPr lang="en-US" altLang="ko-KR" dirty="0"/>
              <a:t> geometric series) </a:t>
            </a:r>
            <a:r>
              <a:rPr lang="ko-KR" altLang="en-US" dirty="0"/>
              <a:t>또는 </a:t>
            </a:r>
            <a:r>
              <a:rPr lang="ko-KR" altLang="en-US" b="1" dirty="0"/>
              <a:t>기하급수</a:t>
            </a:r>
            <a:r>
              <a:rPr lang="ko-KR" altLang="en-US" dirty="0"/>
              <a:t> </a:t>
            </a:r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은 </a:t>
            </a:r>
            <a:r>
              <a:rPr lang="ko-KR" altLang="en-US" dirty="0"/>
              <a:t>다음과 같이 구할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3733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53" y="5122709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7" y="3645024"/>
            <a:ext cx="38290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373166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값으로 처리를 위해 등비로 양변을 곱하고 빼면</a:t>
            </a:r>
            <a:endParaRPr lang="ko-KR" altLang="en-US" dirty="0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4" y="4941020"/>
            <a:ext cx="1657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97" y="5572294"/>
            <a:ext cx="3133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등비수열의 </a:t>
            </a:r>
            <a:r>
              <a:rPr lang="en-US" altLang="ko-KR" dirty="0" smtClean="0"/>
              <a:t>S</a:t>
            </a:r>
            <a:r>
              <a:rPr lang="en-US" altLang="ko-KR" baseline="-25000" dirty="0" smtClean="0"/>
              <a:t>n</a:t>
            </a:r>
            <a:r>
              <a:rPr lang="ko-KR" altLang="en-US" dirty="0" smtClean="0"/>
              <a:t>합은 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다음항</a:t>
            </a:r>
            <a:r>
              <a:rPr lang="en-US" altLang="ko-KR" dirty="0" smtClean="0"/>
              <a:t>) – a(</a:t>
            </a:r>
            <a:r>
              <a:rPr lang="ko-KR" altLang="en-US" dirty="0" smtClean="0"/>
              <a:t>초항</a:t>
            </a:r>
            <a:r>
              <a:rPr lang="en-US" altLang="ko-KR" dirty="0" smtClean="0"/>
              <a:t>)/(</a:t>
            </a:r>
            <a:r>
              <a:rPr lang="ko-KR" altLang="en-US" dirty="0" smtClean="0"/>
              <a:t>등비</a:t>
            </a:r>
            <a:r>
              <a:rPr lang="en-US" altLang="ko-KR" dirty="0" smtClean="0"/>
              <a:t>-1)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288032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491974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r>
              <a:rPr lang="en-US" altLang="ko-KR" baseline="-25000" dirty="0"/>
              <a:t>4</a:t>
            </a:r>
            <a:r>
              <a:rPr lang="en-US" altLang="ko-KR" dirty="0" smtClean="0"/>
              <a:t> = 2+4+8+16 = 30</a:t>
            </a:r>
          </a:p>
          <a:p>
            <a:r>
              <a:rPr lang="en-US" altLang="ko-KR" dirty="0" smtClean="0"/>
              <a:t>S</a:t>
            </a:r>
            <a:r>
              <a:rPr lang="en-US" altLang="ko-KR" baseline="-25000" dirty="0"/>
              <a:t>5</a:t>
            </a:r>
            <a:r>
              <a:rPr lang="ko-KR" altLang="en-US" baseline="-25000" dirty="0" smtClean="0"/>
              <a:t>는</a:t>
            </a:r>
            <a:endParaRPr lang="en-US" altLang="ko-KR" baseline="-25000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다음항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en-US" altLang="ko-KR" baseline="-25000" dirty="0"/>
              <a:t>5</a:t>
            </a:r>
            <a:r>
              <a:rPr lang="en-US" altLang="ko-KR" dirty="0" smtClean="0"/>
              <a:t> =  32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en-US" altLang="ko-KR" baseline="-25000" dirty="0"/>
              <a:t>3</a:t>
            </a:r>
            <a:r>
              <a:rPr lang="en-US" altLang="ko-KR" dirty="0" smtClean="0"/>
              <a:t> =  32 – 2/(2-1)</a:t>
            </a:r>
            <a:endParaRPr lang="ko-KR" altLang="en-US" dirty="0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81" y="3239740"/>
            <a:ext cx="2686050" cy="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2997165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r = 2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1</a:t>
            </a:r>
            <a:r>
              <a:rPr lang="en-US" altLang="ko-KR" sz="1400" dirty="0" smtClean="0"/>
              <a:t> = 2</a:t>
            </a:r>
          </a:p>
          <a:p>
            <a:r>
              <a:rPr lang="en-US" altLang="ko-KR" sz="1400" dirty="0" smtClean="0"/>
              <a:t> a</a:t>
            </a:r>
            <a:r>
              <a:rPr lang="en-US" altLang="ko-KR" sz="1400" baseline="-25000" dirty="0" smtClean="0"/>
              <a:t>2</a:t>
            </a:r>
            <a:r>
              <a:rPr lang="en-US" altLang="ko-KR" sz="1400" dirty="0" smtClean="0"/>
              <a:t> = 4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 smtClean="0"/>
              <a:t>3</a:t>
            </a:r>
            <a:r>
              <a:rPr lang="en-US" altLang="ko-KR" sz="1400" dirty="0" smtClean="0"/>
              <a:t> = 8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a</a:t>
            </a:r>
            <a:r>
              <a:rPr lang="en-US" altLang="ko-KR" sz="1400" baseline="-25000" dirty="0"/>
              <a:t>4</a:t>
            </a:r>
            <a:r>
              <a:rPr lang="en-US" altLang="ko-KR" sz="1400" dirty="0" smtClean="0"/>
              <a:t> = 16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등비수열의 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첫번째과</a:t>
            </a:r>
            <a:r>
              <a:rPr lang="ko-KR" altLang="en-US" dirty="0" smtClean="0"/>
              <a:t> 등비를 알 경우 계산이 가능 단 등비가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항에 개수만큼 곱하면 됨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316835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2708920"/>
            <a:ext cx="5040560" cy="380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ko-KR" sz="6000" dirty="0"/>
              <a:t>수열의 </a:t>
            </a:r>
            <a:r>
              <a:rPr lang="ko-KR" altLang="ko-KR" sz="6000" dirty="0" smtClean="0"/>
              <a:t>극한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급수와 극한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3960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 수열의 극한</a:t>
            </a:r>
            <a:r>
              <a:rPr lang="en-US" altLang="ko-KR" dirty="0"/>
              <a:t>(</a:t>
            </a:r>
            <a:r>
              <a:rPr lang="ko-KR" altLang="en-US" dirty="0"/>
              <a:t>數列</a:t>
            </a:r>
            <a:r>
              <a:rPr lang="en-US" altLang="ko-KR" dirty="0"/>
              <a:t>-</a:t>
            </a:r>
            <a:r>
              <a:rPr lang="ko-KR" altLang="en-US" dirty="0"/>
              <a:t>極限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limit of a sequence)</a:t>
            </a:r>
            <a:r>
              <a:rPr lang="ko-KR" altLang="en-US" dirty="0"/>
              <a:t>은 수열이 한없이 가까워지는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직관적으로</a:t>
            </a:r>
            <a:r>
              <a:rPr lang="en-US" altLang="ko-KR" dirty="0"/>
              <a:t>, </a:t>
            </a:r>
            <a:r>
              <a:rPr lang="ko-KR" altLang="en-US" dirty="0"/>
              <a:t>수열 </a:t>
            </a:r>
            <a:r>
              <a:rPr lang="en-US" altLang="ko-KR" dirty="0"/>
              <a:t>(a</a:t>
            </a:r>
            <a:r>
              <a:rPr lang="en-US" altLang="ko-KR" baseline="-25000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이 수렴</a:t>
            </a:r>
            <a:r>
              <a:rPr lang="en-US" altLang="ko-KR" dirty="0"/>
              <a:t>(</a:t>
            </a:r>
            <a:r>
              <a:rPr lang="ko-KR" altLang="en-US" dirty="0"/>
              <a:t>收斂</a:t>
            </a:r>
            <a:r>
              <a:rPr lang="en-US" altLang="ko-KR" dirty="0" smtClean="0"/>
              <a:t>, </a:t>
            </a:r>
            <a:r>
              <a:rPr lang="en-US" altLang="ko-KR" dirty="0"/>
              <a:t>convergent)</a:t>
            </a:r>
            <a:r>
              <a:rPr lang="ko-KR" altLang="en-US" dirty="0"/>
              <a:t>한다는 것은 </a:t>
            </a:r>
            <a:r>
              <a:rPr lang="en-US" altLang="ko-KR" dirty="0"/>
              <a:t>n</a:t>
            </a:r>
            <a:r>
              <a:rPr lang="ko-KR" altLang="en-US" dirty="0"/>
              <a:t>이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어떤 고정된 값 </a:t>
            </a:r>
            <a:r>
              <a:rPr lang="en-US" altLang="ko-KR" dirty="0"/>
              <a:t>a</a:t>
            </a:r>
            <a:r>
              <a:rPr lang="ko-KR" altLang="en-US" dirty="0"/>
              <a:t>에 한없이 가까워지는 것을 뜻한다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</a:t>
            </a:r>
            <a:r>
              <a:rPr lang="ko-KR" altLang="en-US" dirty="0"/>
              <a:t>를 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의 극한이라고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수열이 </a:t>
            </a:r>
            <a:r>
              <a:rPr lang="ko-KR" altLang="en-US" dirty="0"/>
              <a:t>수렴하지 않으면 발산</a:t>
            </a:r>
            <a:r>
              <a:rPr lang="en-US" altLang="ko-KR" dirty="0"/>
              <a:t>(</a:t>
            </a:r>
            <a:r>
              <a:rPr lang="ko-KR" altLang="en-US" dirty="0" smtClean="0"/>
              <a:t>發散</a:t>
            </a:r>
            <a:r>
              <a:rPr lang="en-US" altLang="ko-KR" dirty="0" smtClean="0"/>
              <a:t>, divergent</a:t>
            </a:r>
            <a:r>
              <a:rPr lang="en-US" altLang="ko-KR" dirty="0"/>
              <a:t>)</a:t>
            </a:r>
            <a:r>
              <a:rPr lang="ko-KR" altLang="en-US" dirty="0"/>
              <a:t>한다고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부분합 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무한급수 중에 특정 위치까지의 유한개의 항에 대한 합을 나타내는 급수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24" y="3861048"/>
            <a:ext cx="6115050" cy="16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무한수열과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무한수열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이 무한히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일정한 값 </a:t>
            </a:r>
            <a:r>
              <a:rPr lang="en-US" altLang="ko-KR" dirty="0"/>
              <a:t>α</a:t>
            </a:r>
            <a:r>
              <a:rPr lang="ko-KR" altLang="en-US" dirty="0"/>
              <a:t>에 한없이 가까워지면</a:t>
            </a:r>
            <a:r>
              <a:rPr lang="en-US" altLang="ko-KR" dirty="0"/>
              <a:t>, α</a:t>
            </a:r>
            <a:r>
              <a:rPr lang="ko-KR" altLang="en-US" dirty="0"/>
              <a:t>를 그 수열의 극한 또는 극한값</a:t>
            </a:r>
            <a:r>
              <a:rPr lang="en-US" altLang="ko-KR" dirty="0"/>
              <a:t>(limit</a:t>
            </a:r>
            <a:r>
              <a:rPr lang="ko-KR" altLang="en-US" dirty="0"/>
              <a:t> </a:t>
            </a:r>
            <a:r>
              <a:rPr lang="en-US" altLang="ko-KR" dirty="0"/>
              <a:t>value</a:t>
            </a:r>
            <a:r>
              <a:rPr lang="en-US" altLang="ko-KR" dirty="0" smtClean="0"/>
              <a:t>)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19669"/>
            <a:ext cx="302433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119669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78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4379825"/>
            <a:ext cx="4464496" cy="14773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dirty="0" smtClean="0"/>
              <a:t> n</a:t>
            </a:r>
            <a:r>
              <a:rPr lang="ko-KR" altLang="en-US" dirty="0" smtClean="0"/>
              <a:t>이 한없이 커진다</a:t>
            </a:r>
            <a:r>
              <a:rPr lang="en-US" altLang="ko-KR" dirty="0" smtClean="0"/>
              <a:t>: n-&gt; </a:t>
            </a:r>
            <a:r>
              <a:rPr lang="ko-KR" altLang="en-US" dirty="0" smtClean="0"/>
              <a:t>무한대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n</a:t>
            </a:r>
            <a:r>
              <a:rPr lang="ko-KR" altLang="en-US" baseline="-25000" dirty="0"/>
              <a:t> </a:t>
            </a:r>
            <a:r>
              <a:rPr lang="ko-KR" altLang="en-US" dirty="0" smtClean="0"/>
              <a:t>한없이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에 가까워진다 </a:t>
            </a:r>
            <a:r>
              <a:rPr lang="en-US" altLang="ko-KR" dirty="0" smtClean="0"/>
              <a:t>: a</a:t>
            </a:r>
            <a:r>
              <a:rPr lang="en-US" altLang="ko-KR" baseline="-25000" dirty="0" smtClean="0"/>
              <a:t>n-&gt; </a:t>
            </a:r>
            <a:r>
              <a:rPr lang="el-GR" altLang="ko-KR" dirty="0" smtClean="0"/>
              <a:t>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무한수열의 극한값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이</a:t>
            </a:r>
            <a:r>
              <a:rPr lang="ko-KR" altLang="en-US" dirty="0"/>
              <a:t>다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 </a:t>
            </a:r>
            <a:endParaRPr lang="ko-KR" altLang="en-US" baseline="-25000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55256"/>
            <a:ext cx="115212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20" y="4504662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65" y="3789041"/>
            <a:ext cx="2619375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수렴과 발산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한 </a:t>
            </a:r>
            <a:r>
              <a:rPr lang="ko-KR" altLang="en-US" dirty="0"/>
              <a:t>점으로 모인다는 뜻</a:t>
            </a:r>
            <a:r>
              <a:rPr lang="en-US" altLang="ko-KR" dirty="0"/>
              <a:t>. </a:t>
            </a:r>
            <a:r>
              <a:rPr lang="ko-KR" altLang="en-US" dirty="0"/>
              <a:t>보통 의견 수렴이라든지 여론 수렴 등등으로 해서 한 점에 모인다는 의미로 사용하는 경우가 많은데</a:t>
            </a:r>
            <a:r>
              <a:rPr lang="en-US" altLang="ko-KR" dirty="0"/>
              <a:t>, </a:t>
            </a:r>
            <a:r>
              <a:rPr lang="ko-KR" altLang="en-US" dirty="0"/>
              <a:t>이 뜻을 수학으로 빌려와서 여러 값이 </a:t>
            </a:r>
            <a:r>
              <a:rPr lang="ko-KR" altLang="en-US" dirty="0" err="1"/>
              <a:t>기어코야</a:t>
            </a:r>
            <a:r>
              <a:rPr lang="ko-KR" altLang="en-US" dirty="0"/>
              <a:t> 한 값으로 모이게 되었다는 의미로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ko-KR" altLang="en-US" dirty="0"/>
              <a:t> </a:t>
            </a:r>
            <a:r>
              <a:rPr lang="en-US" altLang="ko-KR" i="1" dirty="0" smtClean="0"/>
              <a:t>x</a:t>
            </a:r>
            <a:r>
              <a:rPr lang="ko-KR" altLang="en-US" dirty="0"/>
              <a:t>가 </a:t>
            </a:r>
            <a:r>
              <a:rPr lang="en-US" altLang="ko-KR" i="1" dirty="0" smtClean="0"/>
              <a:t>a</a:t>
            </a:r>
            <a:r>
              <a:rPr lang="ko-KR" altLang="en-US" dirty="0"/>
              <a:t>에 한없이 가까워지거나 한없이 커지거나 작아지면 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x</a:t>
            </a:r>
            <a:r>
              <a:rPr lang="en-US" altLang="ko-KR" dirty="0"/>
              <a:t>)</a:t>
            </a:r>
            <a:r>
              <a:rPr lang="ko-KR" altLang="en-US" dirty="0"/>
              <a:t>도 어디로 한없이 가까워진다는 뜻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573</a:t>
            </a:fld>
            <a:endParaRPr lang="ko-KR" alt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45224"/>
            <a:ext cx="4114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877272"/>
            <a:ext cx="180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수렴하지 </a:t>
            </a:r>
            <a:r>
              <a:rPr lang="ko-KR" altLang="en-US" dirty="0"/>
              <a:t>않으면 발산한다</a:t>
            </a:r>
            <a:r>
              <a:rPr lang="en-US" altLang="ko-KR" dirty="0"/>
              <a:t>. </a:t>
            </a:r>
            <a:r>
              <a:rPr lang="ko-KR" altLang="en-US" dirty="0"/>
              <a:t>수열이 계속 커지는 양의 무한대로 발산</a:t>
            </a:r>
            <a:r>
              <a:rPr lang="en-US" altLang="ko-KR" dirty="0"/>
              <a:t>, </a:t>
            </a:r>
            <a:r>
              <a:rPr lang="ko-KR" altLang="en-US" dirty="0"/>
              <a:t>수열이 계속 작아지는 음의 무한대로 발산이 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574</a:t>
            </a:fld>
            <a:endParaRPr lang="ko-KR" alt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4905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2741"/>
            <a:ext cx="2543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수열 극한의 기본 성질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극한의 기본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수열이 수렴할 때 이 기본 성질이 사용됨</a:t>
            </a:r>
            <a:endParaRPr lang="en-US" altLang="ko-KR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038376" cy="331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7.</a:t>
            </a:r>
            <a:r>
              <a:rPr lang="ko-KR" altLang="en-US" sz="9600" dirty="0" smtClean="0"/>
              <a:t>미분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적분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함수의 극한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85393" y="3356992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극한</a:t>
            </a:r>
            <a:r>
              <a:rPr lang="en-US" altLang="ko-KR" dirty="0" smtClean="0"/>
              <a:t>( </a:t>
            </a:r>
            <a:r>
              <a:rPr lang="en-US" altLang="ko-KR" dirty="0"/>
              <a:t>limit of a function)</a:t>
            </a:r>
            <a:r>
              <a:rPr lang="ko-KR" altLang="en-US" dirty="0"/>
              <a:t>은 어떤 점에 가까이 다다름에 따른</a:t>
            </a:r>
            <a:r>
              <a:rPr lang="en-US" altLang="ko-KR" dirty="0"/>
              <a:t>, </a:t>
            </a:r>
            <a:r>
              <a:rPr lang="ko-KR" altLang="en-US" dirty="0"/>
              <a:t>함수의 행태에 대한 </a:t>
            </a:r>
            <a:r>
              <a:rPr lang="ko-KR" altLang="en-US" dirty="0" smtClean="0"/>
              <a:t>개념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580</a:t>
            </a:fld>
            <a:endParaRPr lang="ko-KR" altLang="en-US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75" y="4110038"/>
            <a:ext cx="4438650" cy="19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좌극한값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우극한값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그래프에서 좌측과 우측에서 접근하는 것에 따라 값을 구분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581</a:t>
            </a:fld>
            <a:endParaRPr lang="ko-KR" altLang="en-US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41" y="3645024"/>
            <a:ext cx="273630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25" y="3829794"/>
            <a:ext cx="3724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1901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/>
              <a:t>좌극한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95797" y="50131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우</a:t>
            </a:r>
            <a:r>
              <a:rPr lang="ko-KR" altLang="en-US" sz="1400" b="1" dirty="0" err="1" smtClean="0"/>
              <a:t>극한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02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연속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대해 다음 세 조건을 만족하면 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x=a</a:t>
            </a:r>
            <a:r>
              <a:rPr lang="ko-KR" altLang="en-US" dirty="0" smtClean="0"/>
              <a:t>에서 연속되므로 연속함수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582</a:t>
            </a:fld>
            <a:endParaRPr lang="ko-KR" alt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31242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극한의 수렴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/>
              <a:t>극한은 독립 변수가 일정한 값에 한없이 가까워질 때</a:t>
            </a:r>
            <a:r>
              <a:rPr lang="en-US" altLang="ko-KR" dirty="0"/>
              <a:t>, </a:t>
            </a:r>
            <a:r>
              <a:rPr lang="ko-KR" altLang="en-US" dirty="0" err="1"/>
              <a:t>함숫값이</a:t>
            </a:r>
            <a:r>
              <a:rPr lang="ko-KR" altLang="en-US" dirty="0"/>
              <a:t> 한없이 가까워지는 </a:t>
            </a:r>
            <a:r>
              <a:rPr lang="ko-KR" altLang="en-US" dirty="0" smtClean="0"/>
              <a:t>값이 존재하면 수렴한다고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584</a:t>
            </a:fld>
            <a:endParaRPr lang="ko-KR" altLang="en-US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9"/>
            <a:ext cx="501243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극한의 성질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극한의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2016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수렴하는 함수들이 존재할 때 함수들의 사칙연산을 처리할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586</a:t>
            </a:fld>
            <a:endParaRPr lang="ko-KR" altLang="en-U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05200"/>
            <a:ext cx="259228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41044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미분</a:t>
            </a:r>
            <a:r>
              <a:rPr lang="en-US" altLang="ko-KR" sz="6000" dirty="0" smtClean="0"/>
              <a:t>(differential)</a:t>
            </a:r>
            <a:br>
              <a:rPr lang="en-US" altLang="ko-KR" sz="6000" dirty="0" smtClean="0"/>
            </a:b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할선과</a:t>
            </a:r>
            <a:r>
              <a:rPr lang="ko-KR" altLang="en-US" dirty="0" smtClean="0"/>
              <a:t> 접선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할선</a:t>
            </a:r>
            <a:r>
              <a:rPr lang="en-US" altLang="ko-KR" dirty="0"/>
              <a:t>(</a:t>
            </a:r>
            <a:r>
              <a:rPr lang="ko-KR" altLang="en-US" dirty="0" err="1"/>
              <a:t>割線</a:t>
            </a:r>
            <a:r>
              <a:rPr lang="en-US" altLang="ko-KR" dirty="0"/>
              <a:t>, </a:t>
            </a:r>
            <a:r>
              <a:rPr lang="ko-KR" altLang="en-US" dirty="0" smtClean="0"/>
              <a:t>가름선</a:t>
            </a:r>
            <a:r>
              <a:rPr lang="en-US" altLang="ko-KR" dirty="0"/>
              <a:t>)</a:t>
            </a:r>
            <a:r>
              <a:rPr lang="ko-KR" altLang="en-US" dirty="0"/>
              <a:t>은 원 또는 곡선과 두 개 이상의 점에서 만나 그 원이나 곡선을 자르는 </a:t>
            </a:r>
            <a:r>
              <a:rPr lang="ko-KR" altLang="en-US" dirty="0" smtClean="0"/>
              <a:t>직선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589</a:t>
            </a:fld>
            <a:endParaRPr lang="ko-KR" alt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1048"/>
            <a:ext cx="1814314" cy="14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23241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접선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접선</a:t>
            </a:r>
            <a:r>
              <a:rPr lang="en-US" altLang="ko-KR" dirty="0"/>
              <a:t>(</a:t>
            </a:r>
            <a:r>
              <a:rPr lang="ko-KR" altLang="en-US" dirty="0"/>
              <a:t>接線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곡선 </a:t>
            </a:r>
            <a:r>
              <a:rPr lang="en-US" altLang="ko-KR" dirty="0" smtClean="0"/>
              <a:t>L</a:t>
            </a:r>
            <a:r>
              <a:rPr lang="ko-KR" altLang="en-US" dirty="0"/>
              <a:t>의 </a:t>
            </a:r>
            <a:r>
              <a:rPr lang="ko-KR" altLang="en-US" dirty="0" smtClean="0"/>
              <a:t>두 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로 정의되는 </a:t>
            </a:r>
            <a:r>
              <a:rPr lang="ko-KR" altLang="en-US" dirty="0" err="1"/>
              <a:t>할선</a:t>
            </a:r>
            <a:r>
              <a:rPr lang="en-US" altLang="ko-KR" dirty="0"/>
              <a:t>AB</a:t>
            </a:r>
            <a:r>
              <a:rPr lang="ko-KR" altLang="en-US" dirty="0"/>
              <a:t>에서 점 </a:t>
            </a:r>
            <a:r>
              <a:rPr lang="en-US" altLang="ko-KR" dirty="0"/>
              <a:t>B</a:t>
            </a:r>
            <a:r>
              <a:rPr lang="ko-KR" altLang="en-US" dirty="0"/>
              <a:t>가 곡선을 따라 점 </a:t>
            </a:r>
            <a:r>
              <a:rPr lang="en-US" altLang="ko-KR" dirty="0"/>
              <a:t>A</a:t>
            </a:r>
            <a:r>
              <a:rPr lang="ko-KR" altLang="en-US" dirty="0"/>
              <a:t>에 한없이 가까워 </a:t>
            </a:r>
            <a:r>
              <a:rPr lang="ko-KR" altLang="en-US" dirty="0" err="1"/>
              <a:t>질때</a:t>
            </a:r>
            <a:r>
              <a:rPr lang="en-US" altLang="ko-KR" dirty="0"/>
              <a:t>, </a:t>
            </a:r>
            <a:r>
              <a:rPr lang="ko-KR" altLang="en-US" dirty="0"/>
              <a:t>이 새로운 선을 곡선</a:t>
            </a:r>
            <a:r>
              <a:rPr lang="en-US" altLang="ko-KR" dirty="0"/>
              <a:t>L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에서 만나는 접선이라 한다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590</a:t>
            </a:fld>
            <a:endParaRPr lang="ko-KR" alt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31028"/>
            <a:ext cx="273630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149080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점과 만나는 점을 접선이고 이 점을 접점이라고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기울기</a:t>
            </a:r>
            <a:r>
              <a:rPr lang="en-US" altLang="ko-KR" dirty="0" smtClean="0"/>
              <a:t>(slope</a:t>
            </a:r>
            <a:r>
              <a:rPr lang="en-US" altLang="ko-KR" dirty="0"/>
              <a:t>)</a:t>
            </a:r>
            <a:r>
              <a:rPr lang="ko-KR" altLang="en-US" dirty="0"/>
              <a:t>는 직선이 기울어진 정도를 나타내는 </a:t>
            </a:r>
            <a:r>
              <a:rPr lang="ko-KR" altLang="en-US" dirty="0" smtClean="0"/>
              <a:t>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591</a:t>
            </a:fld>
            <a:endParaRPr lang="ko-KR" alt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04007"/>
            <a:ext cx="27051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323132"/>
            <a:ext cx="3038475" cy="9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8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평균변화율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할선기울기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평균변화율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할선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y=f(x)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A(</a:t>
            </a:r>
            <a:r>
              <a:rPr lang="en-US" altLang="ko-KR" dirty="0" err="1" smtClean="0"/>
              <a:t>a,f</a:t>
            </a:r>
            <a:r>
              <a:rPr lang="en-US" altLang="ko-KR" dirty="0" smtClean="0"/>
              <a:t>(a)), B(</a:t>
            </a:r>
            <a:r>
              <a:rPr lang="en-US" altLang="ko-KR" dirty="0" err="1" smtClean="0"/>
              <a:t>b,f</a:t>
            </a:r>
            <a:r>
              <a:rPr lang="en-US" altLang="ko-KR" dirty="0" smtClean="0"/>
              <a:t>(b))</a:t>
            </a:r>
            <a:r>
              <a:rPr lang="ko-KR" altLang="en-US" dirty="0" smtClean="0"/>
              <a:t>두 정점이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있을 때 </a:t>
            </a:r>
            <a:r>
              <a:rPr lang="ko-KR" altLang="en-US" dirty="0" err="1" smtClean="0"/>
              <a:t>두점간의</a:t>
            </a:r>
            <a:r>
              <a:rPr lang="ko-KR" altLang="en-US" dirty="0" smtClean="0"/>
              <a:t> 변화를 계산하면 곡선 위의 두 점의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593</a:t>
            </a:fld>
            <a:endParaRPr lang="ko-KR" altLang="en-US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4" y="4077072"/>
            <a:ext cx="410314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34386"/>
            <a:ext cx="2170924" cy="19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8" y="3380588"/>
            <a:ext cx="990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54275"/>
            <a:ext cx="31527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8188"/>
            <a:ext cx="1333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3429000"/>
            <a:ext cx="58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일때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71618" y="3429000"/>
            <a:ext cx="116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라고 두면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55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미분계수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접선기울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/</a:t>
            </a:r>
            <a:r>
              <a:rPr lang="ko-KR" altLang="en-US" dirty="0" smtClean="0"/>
              <a:t>미분계수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평균변화율의 극한을 취하여 함수 </a:t>
            </a:r>
            <a:r>
              <a:rPr lang="en-US" altLang="ko-KR" dirty="0"/>
              <a:t>f(x)</a:t>
            </a:r>
            <a:r>
              <a:rPr lang="ko-KR" altLang="en-US" dirty="0"/>
              <a:t>의 </a:t>
            </a:r>
            <a:r>
              <a:rPr lang="ko-KR" altLang="en-US" b="1" dirty="0"/>
              <a:t>특정 지점 </a:t>
            </a:r>
            <a:r>
              <a:rPr lang="en-US" altLang="ko-KR" b="1" dirty="0"/>
              <a:t>x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변화량</a:t>
            </a:r>
            <a:r>
              <a:rPr lang="ko-KR" altLang="en-US" dirty="0"/>
              <a:t> </a:t>
            </a:r>
            <a:r>
              <a:rPr lang="en-US" altLang="ko-KR" dirty="0" err="1" smtClean="0"/>
              <a:t>Δx</a:t>
            </a:r>
            <a:r>
              <a:rPr lang="ko-KR" altLang="en-US" dirty="0" smtClean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수렴할 때의 </a:t>
            </a:r>
            <a:r>
              <a:rPr lang="ko-KR" altLang="en-US" dirty="0" smtClean="0"/>
              <a:t>변화율을 순간변화율 즉 미분계수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595</a:t>
            </a:fld>
            <a:endParaRPr lang="ko-KR" altLang="en-US"/>
          </a:p>
        </p:txBody>
      </p:sp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17032"/>
            <a:ext cx="42767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5" y="3830703"/>
            <a:ext cx="3238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02328"/>
            <a:ext cx="4392489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5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접점의 기울기를 구하기 위한 흐름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596</a:t>
            </a:fld>
            <a:endParaRPr lang="ko-KR" altLang="en-US"/>
          </a:p>
        </p:txBody>
      </p:sp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22005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53" y="3822005"/>
            <a:ext cx="1828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22005"/>
            <a:ext cx="17621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3356992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평균변화율 구하</a:t>
            </a:r>
            <a:r>
              <a:rPr lang="ko-KR" altLang="en-US" sz="1400" dirty="0"/>
              <a:t>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9445" y="3358074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미분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25145" y="3510473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순가변화율</a:t>
            </a:r>
            <a:r>
              <a:rPr lang="ko-KR" altLang="en-US" sz="1400" dirty="0" smtClean="0"/>
              <a:t> 구하</a:t>
            </a:r>
            <a:r>
              <a:rPr lang="ko-KR" altLang="en-US" sz="1400" dirty="0"/>
              <a:t>기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2915816" y="4353803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651516" y="4315718"/>
            <a:ext cx="673629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45" y="5578896"/>
            <a:ext cx="1905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42571"/>
            <a:ext cx="1438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순간변화율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미분계수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B</a:t>
            </a:r>
            <a:r>
              <a:rPr lang="ko-KR" altLang="en-US" dirty="0" smtClean="0"/>
              <a:t>점에서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점으로 이동하면 </a:t>
            </a:r>
            <a:r>
              <a:rPr lang="ko-KR" altLang="en-US" dirty="0" err="1" smtClean="0"/>
              <a:t>한점에서</a:t>
            </a:r>
            <a:r>
              <a:rPr lang="ko-KR" altLang="en-US" dirty="0" smtClean="0"/>
              <a:t> 만나는 접선이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597</a:t>
            </a:fld>
            <a:endParaRPr lang="ko-KR" alt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0481"/>
            <a:ext cx="66103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미분가능한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differentiable </a:t>
            </a:r>
            <a:r>
              <a:rPr lang="en-US" altLang="ko-KR" sz="2800" dirty="0"/>
              <a:t>function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미분은 함수 </a:t>
            </a:r>
            <a:r>
              <a:rPr lang="en-US" altLang="ko-KR" dirty="0"/>
              <a:t>f(x)</a:t>
            </a:r>
            <a:r>
              <a:rPr lang="ko-KR" altLang="en-US" dirty="0"/>
              <a:t>의 순간변화율을 계산하는 과정이다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f(x)</a:t>
            </a:r>
            <a:r>
              <a:rPr lang="ko-KR" altLang="en-US" dirty="0" smtClean="0"/>
              <a:t>에서 </a:t>
            </a:r>
            <a:r>
              <a:rPr lang="ko-KR" altLang="en-US" dirty="0"/>
              <a:t>미분계수 </a:t>
            </a:r>
            <a:r>
              <a:rPr lang="en-US" altLang="ko-KR" dirty="0" smtClean="0"/>
              <a:t>f</a:t>
            </a:r>
            <a:r>
              <a:rPr lang="en-US" altLang="ko-KR" dirty="0"/>
              <a:t>'(a</a:t>
            </a:r>
            <a:r>
              <a:rPr lang="en-US" altLang="ko-KR" dirty="0" smtClean="0"/>
              <a:t>)</a:t>
            </a:r>
            <a:r>
              <a:rPr lang="en-US" altLang="ko-KR" dirty="0"/>
              <a:t> </a:t>
            </a:r>
            <a:r>
              <a:rPr lang="ko-KR" altLang="en-US" dirty="0"/>
              <a:t>가 존재할 때 </a:t>
            </a:r>
            <a:r>
              <a:rPr lang="ko-KR" altLang="en-US" b="1" dirty="0"/>
              <a:t>미분 가능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정의역의</a:t>
            </a:r>
            <a:r>
              <a:rPr lang="ko-KR" altLang="en-US" dirty="0" smtClean="0"/>
              <a:t> </a:t>
            </a:r>
            <a:r>
              <a:rPr lang="ko-KR" altLang="en-US" dirty="0"/>
              <a:t>모든 점에서 </a:t>
            </a:r>
            <a:r>
              <a:rPr lang="ko-KR" altLang="en-US" dirty="0" err="1"/>
              <a:t>미분가능한</a:t>
            </a:r>
            <a:r>
              <a:rPr lang="ko-KR" altLang="en-US" dirty="0"/>
              <a:t> 함수이다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곳에서 수직이 아닌 접선을 그릴 수 있다는 것이다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미분가능</a:t>
            </a:r>
            <a:r>
              <a:rPr lang="en-US" altLang="ko-KR" dirty="0" smtClean="0"/>
              <a:t> </a:t>
            </a:r>
            <a:endParaRPr lang="ko-KR" altLang="en-US" sz="28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가 점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에서 </a:t>
            </a:r>
            <a:r>
              <a:rPr lang="ko-KR" altLang="en-US" dirty="0" err="1"/>
              <a:t>미분가능하다는</a:t>
            </a:r>
            <a:r>
              <a:rPr lang="ko-KR" altLang="en-US" dirty="0"/>
              <a:t> 건 그 점에서의 </a:t>
            </a:r>
            <a:r>
              <a:rPr lang="ko-KR" altLang="en-US" dirty="0" smtClean="0"/>
              <a:t>미분</a:t>
            </a:r>
            <a:r>
              <a:rPr lang="en-US" altLang="ko-KR" dirty="0" smtClean="0"/>
              <a:t>, </a:t>
            </a:r>
            <a:r>
              <a:rPr lang="ko-KR" altLang="en-US" dirty="0"/>
              <a:t>즉 </a:t>
            </a:r>
            <a:r>
              <a:rPr lang="ko-KR" altLang="en-US" dirty="0" smtClean="0"/>
              <a:t>평균변화율의 극한이 </a:t>
            </a:r>
            <a:r>
              <a:rPr lang="ko-KR" altLang="en-US" dirty="0"/>
              <a:t>존재하는 것으로 정의된다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600</a:t>
            </a:fld>
            <a:endParaRPr lang="ko-KR" alt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4581128"/>
            <a:ext cx="199536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9153"/>
            <a:ext cx="4608512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미분계수와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미분계수는 특정한 점 </a:t>
            </a:r>
            <a:r>
              <a:rPr lang="en-US" altLang="ko-KR" dirty="0" smtClean="0"/>
              <a:t>(a, f(a))</a:t>
            </a:r>
            <a:r>
              <a:rPr lang="ko-KR" altLang="en-US" dirty="0" smtClean="0"/>
              <a:t>에서 접선의 기울기를 의미하고 </a:t>
            </a:r>
            <a:r>
              <a:rPr lang="ko-KR" altLang="en-US" dirty="0" err="1" smtClean="0"/>
              <a:t>도함수는</a:t>
            </a:r>
            <a:r>
              <a:rPr lang="ko-KR" altLang="en-US" dirty="0" smtClean="0"/>
              <a:t> 임의의 점</a:t>
            </a:r>
            <a:r>
              <a:rPr lang="en-US" altLang="ko-KR" dirty="0" smtClean="0"/>
              <a:t>(x, f(x))</a:t>
            </a:r>
            <a:r>
              <a:rPr lang="ko-KR" altLang="en-US" dirty="0" smtClean="0"/>
              <a:t>에서의 접선의 기울기를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3717032"/>
            <a:ext cx="6336704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x=1</a:t>
            </a:r>
            <a:r>
              <a:rPr lang="ko-KR" altLang="en-US" dirty="0" smtClean="0">
                <a:solidFill>
                  <a:schemeClr val="tx1"/>
                </a:solidFill>
              </a:rPr>
              <a:t>에서 미분계수는 </a:t>
            </a:r>
            <a:r>
              <a:rPr lang="en-US" altLang="ko-KR" dirty="0" smtClean="0">
                <a:solidFill>
                  <a:schemeClr val="tx1"/>
                </a:solidFill>
              </a:rPr>
              <a:t> f’(1) = 6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f(x)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ko-KR" altLang="en-US" dirty="0" err="1" smtClean="0">
                <a:solidFill>
                  <a:schemeClr val="tx1"/>
                </a:solidFill>
              </a:rPr>
              <a:t>도함수는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f’(x) = 3x+3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도함수에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특정값이</a:t>
            </a:r>
            <a:r>
              <a:rPr lang="ko-KR" altLang="en-US" dirty="0" smtClean="0">
                <a:solidFill>
                  <a:schemeClr val="tx1"/>
                </a:solidFill>
              </a:rPr>
              <a:t> 들어가면 미분계수를 구할 수 있음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</a:t>
            </a:r>
            <a:r>
              <a:rPr lang="ko-KR" altLang="en-US" dirty="0" err="1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미분</a:t>
            </a:r>
            <a:r>
              <a:rPr lang="en-US" altLang="ko-KR" dirty="0"/>
              <a:t>(</a:t>
            </a:r>
            <a:r>
              <a:rPr lang="ko-KR" altLang="en-US" dirty="0"/>
              <a:t>微分</a:t>
            </a:r>
            <a:r>
              <a:rPr lang="en-US" altLang="ko-KR" dirty="0"/>
              <a:t>)</a:t>
            </a:r>
            <a:r>
              <a:rPr lang="ko-KR" altLang="en-US" dirty="0"/>
              <a:t>은 함수의 순간변화율을 구하는 계산 </a:t>
            </a:r>
            <a:r>
              <a:rPr lang="ko-KR" altLang="en-US" dirty="0" smtClean="0"/>
              <a:t>과정이고 함수를 </a:t>
            </a:r>
            <a:r>
              <a:rPr lang="ko-KR" altLang="en-US" dirty="0"/>
              <a:t>미분하여 생성되는 함수를 </a:t>
            </a:r>
            <a:r>
              <a:rPr lang="ko-KR" altLang="en-US" dirty="0" err="1" smtClean="0"/>
              <a:t>도함수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즉 미분계수의 일반화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603</a:t>
            </a:fld>
            <a:endParaRPr lang="ko-KR" altLang="en-US"/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87" y="4425494"/>
            <a:ext cx="22574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6" y="3306412"/>
            <a:ext cx="1733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03" y="4508051"/>
            <a:ext cx="2400300" cy="69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6803" y="4692577"/>
            <a:ext cx="720080" cy="32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66703" y="551723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변화률에</a:t>
            </a:r>
            <a:r>
              <a:rPr lang="ko-KR" altLang="en-US" sz="1400" dirty="0" smtClean="0"/>
              <a:t> 대해 </a:t>
            </a:r>
            <a:r>
              <a:rPr lang="en-US" altLang="ko-KR" sz="1400" dirty="0" smtClean="0"/>
              <a:t>limit(</a:t>
            </a:r>
            <a:r>
              <a:rPr lang="ko-KR" altLang="en-US" sz="1400" dirty="0" smtClean="0"/>
              <a:t>극한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지정하면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0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이계도함수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변곡점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변곡점</a:t>
            </a:r>
            <a:r>
              <a:rPr lang="en-US" altLang="ko-KR" dirty="0" smtClean="0"/>
              <a:t>(point of inflection)</a:t>
            </a:r>
            <a:r>
              <a:rPr lang="ko-KR" altLang="en-US" dirty="0" smtClean="0"/>
              <a:t>은 위로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상태에서 오목인 상태 또는 위로 오목인 상태에서 </a:t>
            </a:r>
            <a:r>
              <a:rPr lang="ko-KR" altLang="en-US" dirty="0" err="1" smtClean="0"/>
              <a:t>볼록인</a:t>
            </a:r>
            <a:r>
              <a:rPr lang="ko-KR" altLang="en-US" dirty="0" smtClean="0"/>
              <a:t> 상태로 변하는 점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605</a:t>
            </a:fld>
            <a:endParaRPr lang="ko-KR" altLang="en-US"/>
          </a:p>
        </p:txBody>
      </p:sp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51" y="3501008"/>
            <a:ext cx="520312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이계도함수란</a:t>
            </a:r>
            <a:r>
              <a:rPr lang="ko-KR" altLang="en-US" dirty="0"/>
              <a:t> </a:t>
            </a:r>
            <a:r>
              <a:rPr lang="ko-KR" altLang="en-US" dirty="0" err="1"/>
              <a:t>도함수의</a:t>
            </a:r>
            <a:r>
              <a:rPr lang="ko-KR" altLang="en-US" dirty="0"/>
              <a:t> </a:t>
            </a:r>
            <a:r>
              <a:rPr lang="ko-KR" altLang="en-US" dirty="0" err="1"/>
              <a:t>도함수라는</a:t>
            </a:r>
            <a:r>
              <a:rPr lang="ko-KR" altLang="en-US" dirty="0"/>
              <a:t> 의미로서</a:t>
            </a:r>
            <a:r>
              <a:rPr lang="en-US" altLang="ko-KR" dirty="0"/>
              <a:t>, </a:t>
            </a:r>
            <a:r>
              <a:rPr lang="ko-KR" altLang="en-US" dirty="0" err="1"/>
              <a:t>본함수를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미분하여 얻은 </a:t>
            </a:r>
            <a:r>
              <a:rPr lang="ko-KR" altLang="en-US" dirty="0" err="1" smtClean="0"/>
              <a:t>도함수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미분이 가능하면 </a:t>
            </a:r>
            <a:r>
              <a:rPr lang="en-US" altLang="ko-KR" dirty="0" smtClean="0"/>
              <a:t>f’(x)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도함수를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이계도함수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f’’(x)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606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149080"/>
            <a:ext cx="5238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15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기본 공식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</a:t>
            </a:r>
            <a:r>
              <a:rPr lang="ko-KR" altLang="en-US" dirty="0" smtClean="0"/>
              <a:t>분의 기본 공식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함수의 미분에 대한 일반 공식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608</a:t>
            </a:fld>
            <a:endParaRPr lang="ko-KR" altLang="en-US"/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4419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상수의 미분은 실제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609</a:t>
            </a:fld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81" y="4005064"/>
            <a:ext cx="40576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지점해서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실수배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실수배를</a:t>
            </a:r>
            <a:r>
              <a:rPr lang="ko-KR" altLang="en-US" dirty="0" smtClean="0"/>
              <a:t> 가진 함수의 미분에서 </a:t>
            </a:r>
            <a:r>
              <a:rPr lang="ko-KR" altLang="en-US" dirty="0" err="1" smtClean="0"/>
              <a:t>실수배는</a:t>
            </a:r>
            <a:r>
              <a:rPr lang="ko-KR" altLang="en-US" dirty="0" smtClean="0"/>
              <a:t> 미분에 영향을 미치지 않는다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610</a:t>
            </a:fld>
            <a:endParaRPr lang="ko-KR" alt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4005064"/>
            <a:ext cx="51435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n </a:t>
            </a:r>
            <a:r>
              <a:rPr lang="ko-KR" altLang="en-US" dirty="0" smtClean="0"/>
              <a:t>이 자연수일 경우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n</a:t>
            </a:r>
            <a:r>
              <a:rPr lang="ko-KR" altLang="en-US" dirty="0" smtClean="0"/>
              <a:t>의 미분은 </a:t>
            </a:r>
            <a:r>
              <a:rPr lang="en-US" altLang="ko-KR" dirty="0" smtClean="0"/>
              <a:t>nx</a:t>
            </a:r>
            <a:r>
              <a:rPr lang="en-US" altLang="ko-KR" baseline="30000" dirty="0" smtClean="0"/>
              <a:t>n-1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611</a:t>
            </a:fld>
            <a:endParaRPr lang="ko-KR" altLang="en-US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501008"/>
            <a:ext cx="6534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미분 기본 공식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미분의 기본 공식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합과 차의 미분</a:t>
            </a:r>
            <a:r>
              <a:rPr lang="en-US" altLang="ko-KR" dirty="0" smtClean="0"/>
              <a:t>, </a:t>
            </a:r>
            <a:r>
              <a:rPr lang="ko-KR" altLang="en-US" dirty="0"/>
              <a:t>곱의 미분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613</a:t>
            </a:fld>
            <a:endParaRPr lang="ko-KR" alt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4286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합과</a:t>
            </a:r>
            <a:r>
              <a:rPr lang="ko-KR" altLang="en-US" dirty="0" err="1"/>
              <a:t>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두함수</a:t>
            </a:r>
            <a:r>
              <a:rPr lang="ko-KR" altLang="en-US" dirty="0" smtClean="0"/>
              <a:t> 합에 대한 미분은 각 함수의 미분에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614</a:t>
            </a:fld>
            <a:endParaRPr lang="ko-KR" altLang="en-US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82" y="3068960"/>
            <a:ext cx="46482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9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미분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두 함수 곱에 대한 미분은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 함수 미분과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함수의 곱 </a:t>
            </a:r>
            <a:r>
              <a:rPr lang="en-US" altLang="ko-KR" dirty="0" smtClean="0"/>
              <a:t>+ f(x)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g(x)</a:t>
            </a:r>
            <a:r>
              <a:rPr lang="ko-KR" altLang="en-US" dirty="0" smtClean="0"/>
              <a:t>함수 미분의 곱과의 합과 같다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615</a:t>
            </a:fld>
            <a:endParaRPr lang="ko-KR" alt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10" y="3717032"/>
            <a:ext cx="56864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적분</a:t>
            </a:r>
            <a:r>
              <a:rPr lang="en-US" altLang="ko-KR" sz="6000" dirty="0" smtClean="0"/>
              <a:t>(integration)</a:t>
            </a:r>
            <a:r>
              <a:rPr lang="ko-KR" altLang="en-US" sz="6000" dirty="0" smtClean="0"/>
              <a:t>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부정적분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</a:t>
            </a:r>
            <a:r>
              <a:rPr lang="ko-KR" altLang="en-US" dirty="0"/>
              <a:t> 미분의 </a:t>
            </a:r>
            <a:r>
              <a:rPr lang="ko-KR" altLang="en-US" dirty="0" err="1"/>
              <a:t>역연산으로서</a:t>
            </a:r>
            <a:r>
              <a:rPr lang="ko-KR" altLang="en-US" dirty="0"/>
              <a:t> 정의되는 </a:t>
            </a:r>
            <a:r>
              <a:rPr lang="ko-KR" altLang="en-US" dirty="0" smtClean="0"/>
              <a:t>부정적분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부정적분</a:t>
            </a:r>
            <a:r>
              <a:rPr lang="en-US" altLang="ko-KR" dirty="0"/>
              <a:t>(</a:t>
            </a:r>
            <a:r>
              <a:rPr lang="ko-KR" altLang="en-US" dirty="0"/>
              <a:t>不定積分</a:t>
            </a:r>
            <a:r>
              <a:rPr lang="en-US" altLang="ko-KR" dirty="0" smtClean="0"/>
              <a:t>,indefinite </a:t>
            </a:r>
            <a:r>
              <a:rPr lang="en-US" altLang="ko-KR" dirty="0"/>
              <a:t>integral)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ko-KR" altLang="en-US" dirty="0"/>
              <a:t>모든</a:t>
            </a:r>
            <a:r>
              <a:rPr lang="en-US" altLang="ko-KR" dirty="0"/>
              <a:t>) </a:t>
            </a:r>
            <a:r>
              <a:rPr lang="ko-KR" altLang="en-US" dirty="0"/>
              <a:t>역도함수를 구하는 연산이다</a:t>
            </a:r>
            <a:r>
              <a:rPr lang="en-US" altLang="ko-KR" dirty="0"/>
              <a:t>. </a:t>
            </a:r>
            <a:r>
              <a:rPr lang="ko-KR" altLang="en-US" dirty="0"/>
              <a:t>함수 </a:t>
            </a:r>
            <a:r>
              <a:rPr lang="en-US" altLang="ko-KR" dirty="0"/>
              <a:t>f(x)</a:t>
            </a:r>
            <a:r>
              <a:rPr lang="ko-KR" altLang="en-US" dirty="0"/>
              <a:t>가 </a:t>
            </a:r>
            <a:r>
              <a:rPr lang="en-US" altLang="ko-KR" dirty="0"/>
              <a:t>F(x)</a:t>
            </a:r>
            <a:r>
              <a:rPr lang="ko-KR" altLang="en-US" dirty="0"/>
              <a:t>의 미분이면</a:t>
            </a:r>
            <a:r>
              <a:rPr lang="en-US" altLang="ko-KR" dirty="0"/>
              <a:t>, F(x)</a:t>
            </a:r>
            <a:r>
              <a:rPr lang="ko-KR" altLang="en-US" dirty="0"/>
              <a:t>는 </a:t>
            </a:r>
            <a:r>
              <a:rPr lang="en-US" altLang="ko-KR" dirty="0"/>
              <a:t>f(x)</a:t>
            </a:r>
            <a:r>
              <a:rPr lang="ko-KR" altLang="en-US" dirty="0"/>
              <a:t>의 역도함수이다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618</a:t>
            </a:fld>
            <a:endParaRPr lang="ko-KR" altLang="en-US"/>
          </a:p>
        </p:txBody>
      </p:sp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67743"/>
            <a:ext cx="2857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1" y="4001524"/>
            <a:ext cx="48291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정적분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주어진 값에 대해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만드는 </a:t>
            </a:r>
            <a:r>
              <a:rPr lang="en-US" altLang="ko-KR" dirty="0" smtClean="0"/>
              <a:t>random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4958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정적분</a:t>
            </a:r>
            <a:r>
              <a:rPr lang="en-US" altLang="ko-KR" dirty="0" smtClean="0"/>
              <a:t>: definite </a:t>
            </a:r>
            <a:r>
              <a:rPr lang="en-US" altLang="ko-KR" dirty="0"/>
              <a:t>integral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6642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리만 적분에서 다루는 고전적인 정의에 따르면 실수의 척도를 사용하는 측도 공간에 나타낼 수 있는 연속인 함수 </a:t>
            </a:r>
            <a:r>
              <a:rPr lang="en-US" altLang="ko-KR" dirty="0"/>
              <a:t>f(x)</a:t>
            </a:r>
            <a:r>
              <a:rPr lang="ko-KR" altLang="en-US" dirty="0"/>
              <a:t>에 대하여 그 함수의 </a:t>
            </a:r>
            <a:r>
              <a:rPr lang="ko-KR" altLang="en-US" dirty="0" err="1"/>
              <a:t>정의역의</a:t>
            </a:r>
            <a:r>
              <a:rPr lang="ko-KR" altLang="en-US" dirty="0"/>
              <a:t> 부분 집합을 이루는 구간 </a:t>
            </a:r>
            <a:r>
              <a:rPr lang="en-US" altLang="ko-KR" dirty="0"/>
              <a:t>[a, b] </a:t>
            </a:r>
            <a:r>
              <a:rPr lang="ko-KR" altLang="en-US" dirty="0"/>
              <a:t>에 대응하는 </a:t>
            </a:r>
            <a:r>
              <a:rPr lang="ko-KR" altLang="en-US" dirty="0" err="1"/>
              <a:t>치역으로</a:t>
            </a:r>
            <a:r>
              <a:rPr lang="ko-KR" altLang="en-US" dirty="0"/>
              <a:t> 이루어진 곡선의 리만 합의 극한을 구하는 것이다</a:t>
            </a:r>
            <a:r>
              <a:rPr lang="en-US" altLang="ko-KR" dirty="0"/>
              <a:t>. </a:t>
            </a:r>
            <a:r>
              <a:rPr lang="ko-KR" altLang="en-US" dirty="0"/>
              <a:t>이를 정적분</a:t>
            </a:r>
            <a:r>
              <a:rPr lang="en-US" altLang="ko-KR" dirty="0"/>
              <a:t>(</a:t>
            </a:r>
            <a:r>
              <a:rPr lang="ko-KR" altLang="en-US" dirty="0"/>
              <a:t>定積分</a:t>
            </a:r>
            <a:r>
              <a:rPr lang="en-US" altLang="ko-KR" dirty="0"/>
              <a:t>, </a:t>
            </a:r>
            <a:r>
              <a:rPr lang="en-US" altLang="ko-KR" dirty="0" smtClean="0"/>
              <a:t>definite </a:t>
            </a:r>
            <a:r>
              <a:rPr lang="en-US" altLang="ko-KR" dirty="0"/>
              <a:t>integral)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620</a:t>
            </a:fld>
            <a:endParaRPr lang="ko-KR" altLang="en-US"/>
          </a:p>
        </p:txBody>
      </p:sp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25144"/>
            <a:ext cx="45720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0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1412776"/>
            <a:ext cx="750756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8.</a:t>
            </a:r>
            <a:r>
              <a:rPr lang="ko-KR" altLang="en-US" sz="9600" dirty="0" smtClean="0"/>
              <a:t>확률과 통계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</a:t>
            </a:r>
            <a:r>
              <a:rPr lang="ko-KR" altLang="en-US" sz="9600" dirty="0"/>
              <a:t>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4800" dirty="0" smtClean="0"/>
              <a:t>기호 표기법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평균 표준편차 분산 기호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평균 표준편차 분산 기호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 표준편차 분산 기호</a:t>
            </a:r>
            <a:endParaRPr lang="en-US" altLang="ko-KR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8" y="4941168"/>
            <a:ext cx="601569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624</a:t>
            </a:fld>
            <a:endParaRPr lang="ko-KR" altLang="en-US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39" y="2996952"/>
            <a:ext cx="59721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6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평균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중앙값</a:t>
            </a:r>
            <a:r>
              <a:rPr lang="en-US" altLang="ko-KR" sz="6000" dirty="0" smtClean="0"/>
              <a:t>/</a:t>
            </a:r>
            <a:r>
              <a:rPr lang="ko-KR" altLang="en-US" sz="6000" dirty="0" err="1" smtClean="0"/>
              <a:t>최빈값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 산식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산출평균</a:t>
            </a:r>
            <a:r>
              <a:rPr lang="en-US" altLang="ko-KR" dirty="0" smtClean="0"/>
              <a:t>: arithmetic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주어진 값들을 더해서 총 개수로 나누는 값</a:t>
            </a:r>
            <a:endParaRPr lang="en-US" altLang="ko-KR" dirty="0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3429000"/>
            <a:ext cx="3152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76" y="4581128"/>
            <a:ext cx="3295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기하평균</a:t>
            </a:r>
            <a:r>
              <a:rPr lang="en-US" altLang="ko-KR" dirty="0" smtClean="0"/>
              <a:t>: geometric mean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복수개의 수치의 곱을 수치의 개수로 제곱근을 취해서 산출되는 평균값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인구성장률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투자이률 등 성장률 평균 </a:t>
            </a:r>
            <a:r>
              <a:rPr lang="ko-KR" altLang="en-US" dirty="0" err="1" smtClean="0"/>
              <a:t>산출시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819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3257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조화평균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4482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수학에서 조화 평균</a:t>
            </a:r>
            <a:r>
              <a:rPr lang="en-US" altLang="ko-KR" dirty="0"/>
              <a:t>(</a:t>
            </a:r>
            <a:r>
              <a:rPr lang="ko-KR" altLang="en-US" dirty="0"/>
              <a:t>調和平均</a:t>
            </a:r>
            <a:r>
              <a:rPr lang="en-US" altLang="ko-KR" dirty="0"/>
              <a:t>)</a:t>
            </a:r>
            <a:r>
              <a:rPr lang="ko-KR" altLang="en-US" dirty="0"/>
              <a:t>은 주어진 수들의 역수의 산술 평균의 </a:t>
            </a:r>
            <a:r>
              <a:rPr lang="ko-KR" altLang="en-US" dirty="0" smtClean="0"/>
              <a:t>역수</a:t>
            </a:r>
            <a:r>
              <a:rPr lang="en-US" altLang="ko-KR" dirty="0" smtClean="0"/>
              <a:t>, </a:t>
            </a:r>
            <a:r>
              <a:rPr lang="ko-KR" altLang="en-US" dirty="0"/>
              <a:t>평균적인 변화율을 구할 때에 주로 사용된다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실수 </a:t>
            </a:r>
            <a:r>
              <a:rPr lang="en-US" altLang="ko-KR" dirty="0"/>
              <a:t>a1, ..., an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조화 평균 </a:t>
            </a:r>
            <a:r>
              <a:rPr lang="en-US" altLang="ko-KR" dirty="0"/>
              <a:t>H</a:t>
            </a:r>
            <a:r>
              <a:rPr lang="ko-KR" altLang="en-US" dirty="0"/>
              <a:t>는</a:t>
            </a:r>
            <a:endParaRPr lang="en-US" altLang="ko-KR" dirty="0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298441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특정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90055"/>
            <a:ext cx="28765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417646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</a:t>
            </a:r>
            <a:r>
              <a:rPr lang="ko-KR" altLang="en-US" dirty="0"/>
              <a:t>앙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중앙값</a:t>
            </a:r>
            <a:r>
              <a:rPr lang="en-US" altLang="ko-KR" dirty="0" smtClean="0"/>
              <a:t>: median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중앙에 위치하는 </a:t>
            </a:r>
            <a:r>
              <a:rPr lang="ko-KR" altLang="en-US" dirty="0" smtClean="0"/>
              <a:t>값은 어떤 </a:t>
            </a:r>
            <a:r>
              <a:rPr lang="ko-KR" altLang="en-US" dirty="0"/>
              <a:t>주어진 값들을 크기의 순서대로 정렬했을 때 가장 중앙에 위치하는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개의 값이 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홀수이면 </a:t>
            </a:r>
            <a:r>
              <a:rPr lang="en-US" altLang="ko-KR" dirty="0">
                <a:solidFill>
                  <a:schemeClr val="tx1"/>
                </a:solidFill>
              </a:rPr>
              <a:t>(n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1)/2 </a:t>
            </a:r>
            <a:r>
              <a:rPr lang="ko-KR" altLang="en-US" dirty="0">
                <a:solidFill>
                  <a:schemeClr val="tx1"/>
                </a:solidFill>
              </a:rPr>
              <a:t>번째 값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이 짝수이면 </a:t>
            </a:r>
            <a:r>
              <a:rPr lang="en-US" altLang="ko-KR" dirty="0">
                <a:solidFill>
                  <a:schemeClr val="tx1"/>
                </a:solidFill>
              </a:rPr>
              <a:t>n/2 </a:t>
            </a:r>
            <a:r>
              <a:rPr lang="ko-KR" altLang="en-US" dirty="0">
                <a:solidFill>
                  <a:schemeClr val="tx1"/>
                </a:solidFill>
              </a:rPr>
              <a:t>번째 값과 </a:t>
            </a:r>
            <a:r>
              <a:rPr lang="en-US" altLang="ko-KR" dirty="0">
                <a:solidFill>
                  <a:schemeClr val="tx1"/>
                </a:solidFill>
              </a:rPr>
              <a:t>n/2+1</a:t>
            </a:r>
            <a:r>
              <a:rPr lang="ko-KR" altLang="en-US" dirty="0">
                <a:solidFill>
                  <a:schemeClr val="tx1"/>
                </a:solidFill>
              </a:rPr>
              <a:t>번째 값의 평균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9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최빈값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최빈</a:t>
            </a:r>
            <a:r>
              <a:rPr lang="ko-KR" altLang="en-US" dirty="0" err="1"/>
              <a:t>값</a:t>
            </a:r>
            <a:r>
              <a:rPr lang="en-US" altLang="ko-KR" dirty="0" smtClean="0"/>
              <a:t>: mode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가장 많이 관측되는 </a:t>
            </a:r>
            <a:r>
              <a:rPr lang="ko-KR" altLang="en-US" dirty="0" smtClean="0"/>
              <a:t>수는 주어진 </a:t>
            </a:r>
            <a:r>
              <a:rPr lang="ko-KR" altLang="en-US" dirty="0"/>
              <a:t>값 중에서 가장 자주 나오는 값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4077072"/>
            <a:ext cx="5904656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{1,2,3,4,4,4,5}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주어질 때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최빈값은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5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사분위수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표본을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동일한 부분으로 나눈 값</a:t>
            </a:r>
            <a:endParaRPr lang="ko-KR" altLang="en-US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65104"/>
            <a:ext cx="6343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474641" y="2852936"/>
            <a:ext cx="6193703" cy="1054860"/>
            <a:chOff x="1474641" y="2852936"/>
            <a:chExt cx="6193703" cy="10548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5656" y="3356992"/>
              <a:ext cx="61926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57152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67397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475656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02359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19461" y="321297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74641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0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84437" y="36307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</a:t>
              </a:r>
              <a:r>
                <a:rPr lang="ko-KR" altLang="en-US" sz="1200" dirty="0" smtClean="0"/>
                <a:t>사분위수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405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중앙</a:t>
              </a:r>
              <a:r>
                <a:rPr lang="ko-KR" altLang="en-US" sz="1200" dirty="0"/>
                <a:t>값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scipy.stats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mode </a:t>
            </a:r>
            <a:r>
              <a:rPr lang="ko-KR" altLang="en-US" dirty="0" smtClean="0"/>
              <a:t>연산으로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찾아야 함</a:t>
            </a:r>
            <a:endParaRPr lang="en-US" altLang="ko-KR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4077072"/>
            <a:ext cx="4152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분산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 </a:t>
            </a:r>
            <a:r>
              <a:rPr lang="en-US" altLang="ko-KR" dirty="0" smtClean="0"/>
              <a:t>:2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정</a:t>
            </a:r>
            <a:r>
              <a:rPr lang="ko-KR" altLang="en-US" dirty="0"/>
              <a:t>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: population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전체집단이라 가정할 경우 계산</a:t>
            </a:r>
            <a:endParaRPr lang="en-US" altLang="ko-KR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09188"/>
            <a:ext cx="533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: 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제곱해서 </a:t>
            </a:r>
            <a:r>
              <a:rPr lang="en-US" altLang="ko-KR" dirty="0" smtClean="0"/>
              <a:t>n(</a:t>
            </a:r>
            <a:r>
              <a:rPr lang="ko-KR" altLang="en-US" dirty="0" smtClean="0"/>
              <a:t>전체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나누어서 값을 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중에 일부인  표본공간이라 가정할 경우 계산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497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 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9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Numpy.var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sta.pvariance</a:t>
            </a:r>
            <a:r>
              <a:rPr lang="ko-KR" altLang="en-US" dirty="0" smtClean="0"/>
              <a:t>와 동일한 처리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68" y="2492896"/>
            <a:ext cx="37052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표준편</a:t>
            </a:r>
            <a:r>
              <a:rPr lang="ko-KR" altLang="en-US" sz="6000" dirty="0"/>
              <a:t>차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생성하고 증가된 값 단위를 알고 싶으면 </a:t>
            </a:r>
            <a:r>
              <a:rPr lang="en-US" altLang="ko-KR" dirty="0" err="1" smtClean="0"/>
              <a:t>retstep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인자를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튜틀로</a:t>
            </a:r>
            <a:r>
              <a:rPr lang="ko-KR" altLang="en-US" dirty="0" smtClean="0"/>
              <a:t> 받아 확인하면 됨  </a:t>
            </a:r>
            <a:endParaRPr lang="en-US" altLang="ko-KR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068960"/>
            <a:ext cx="55245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Standard deviation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</a:t>
            </a:r>
            <a:r>
              <a:rPr lang="en-US" altLang="ko-KR" dirty="0" smtClean="0"/>
              <a:t>:statistics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표준편차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표준편차이며 </a:t>
            </a:r>
            <a:r>
              <a:rPr lang="en-US" altLang="ko-KR" dirty="0" err="1" smtClean="0"/>
              <a:t>statistics.pstdev</a:t>
            </a:r>
            <a:r>
              <a:rPr lang="ko-KR" altLang="en-US" dirty="0" smtClean="0"/>
              <a:t>와 동일한 결과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852936"/>
            <a:ext cx="3790950" cy="39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공분산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5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</a:t>
            </a:r>
            <a:r>
              <a:rPr lang="en-US" altLang="ko-KR" dirty="0"/>
              <a:t>(Covariance)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715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</a:t>
            </a:r>
            <a:r>
              <a:rPr lang="ko-KR" altLang="en-US" dirty="0" err="1" smtClean="0"/>
              <a:t>공분산을</a:t>
            </a:r>
            <a:r>
              <a:rPr lang="ko-KR" altLang="en-US" dirty="0" smtClean="0"/>
              <a:t> 구하는 함수인 </a:t>
            </a:r>
            <a:r>
              <a:rPr lang="en-US" altLang="ko-KR" dirty="0" err="1" smtClean="0"/>
              <a:t>cov</a:t>
            </a:r>
            <a:r>
              <a:rPr lang="ko-KR" altLang="en-US" dirty="0" smtClean="0"/>
              <a:t>를 이용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ddof</a:t>
            </a:r>
            <a:r>
              <a:rPr lang="en-US" altLang="ko-KR" dirty="0" smtClean="0"/>
              <a:t> =0 </a:t>
            </a:r>
            <a:r>
              <a:rPr lang="ko-KR" altLang="en-US" dirty="0"/>
              <a:t>을 </a:t>
            </a:r>
            <a:r>
              <a:rPr lang="ko-KR" altLang="en-US" dirty="0" smtClean="0"/>
              <a:t>인수를 넣고 처리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3933056"/>
            <a:ext cx="26765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상관계</a:t>
            </a:r>
            <a:r>
              <a:rPr lang="ko-KR" altLang="en-US" sz="6000" dirty="0"/>
              <a:t>수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/>
              <a:t>공분산이라</a:t>
            </a:r>
            <a:r>
              <a:rPr lang="ko-KR" altLang="en-US" dirty="0"/>
              <a:t> 하면 분산과는 </a:t>
            </a:r>
            <a:r>
              <a:rPr lang="ko-KR" altLang="en-US" dirty="0" smtClean="0"/>
              <a:t>다르게 하나의 </a:t>
            </a:r>
            <a:r>
              <a:rPr lang="ko-KR" altLang="en-US" dirty="0"/>
              <a:t>변수가 아닌 두 변수 사이의 관계를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66800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 정도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-1&lt;= r &lt;= 1 </a:t>
            </a:r>
            <a:r>
              <a:rPr lang="ko-KR" altLang="en-US" dirty="0" smtClean="0"/>
              <a:t>사이의 값으로 상관관계 정도를 나타냄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5" y="3102226"/>
            <a:ext cx="268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3564188"/>
            <a:ext cx="475252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상관계수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두 변량간의 상관 관계를 나타내는 계수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기본이 </a:t>
            </a:r>
            <a:r>
              <a:rPr lang="en-US" altLang="ko-KR" dirty="0"/>
              <a:t>n</a:t>
            </a:r>
            <a:r>
              <a:rPr lang="ko-KR" altLang="en-US" dirty="0"/>
              <a:t>으로 처리되므로  </a:t>
            </a:r>
            <a:r>
              <a:rPr lang="en-US" altLang="ko-KR" dirty="0"/>
              <a:t>(n-1)</a:t>
            </a:r>
            <a:r>
              <a:rPr lang="ko-KR" altLang="en-US" dirty="0"/>
              <a:t>로 처리하려면 </a:t>
            </a:r>
            <a:r>
              <a:rPr lang="en-US" altLang="ko-KR" dirty="0" err="1"/>
              <a:t>ddof</a:t>
            </a:r>
            <a:r>
              <a:rPr lang="en-US" altLang="ko-KR" dirty="0"/>
              <a:t> =1 </a:t>
            </a:r>
            <a:r>
              <a:rPr lang="ko-KR" altLang="en-US" dirty="0"/>
              <a:t>을 인수로 넣어야 </a:t>
            </a:r>
            <a:r>
              <a:rPr lang="en-US" altLang="ko-KR" dirty="0"/>
              <a:t>n-1</a:t>
            </a:r>
            <a:r>
              <a:rPr lang="ko-KR" altLang="en-US" dirty="0"/>
              <a:t>로 처리된다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476875" cy="32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경우는 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합의 법칙과 곱의 법칙에 따라 경우의 수를 계산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38533" y="378904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조건에서 여러 번 할 수 있는 실험이나 관찰로 얻어진 결과를 말한다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실험이나 관찰에서 주어진 경우를 만족하는 경우의 집합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87624" y="3933056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</a:t>
            </a:r>
            <a:r>
              <a:rPr lang="ko-KR" altLang="en-US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87624" y="5229200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8533" y="5396869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실험이나 관찰을 하는 행위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</a:t>
            </a:r>
            <a:r>
              <a:rPr lang="en-US" altLang="ko-KR" dirty="0" err="1" smtClean="0"/>
              <a:t>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a</a:t>
            </a:r>
            <a:r>
              <a:rPr lang="en-US" altLang="ko-KR" dirty="0" err="1" smtClean="0"/>
              <a:t>range</a:t>
            </a:r>
            <a:r>
              <a:rPr lang="ko-KR" altLang="en-US" dirty="0" smtClean="0"/>
              <a:t>함수를 이용해서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410445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03648" y="3429000"/>
            <a:ext cx="6264696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r>
              <a:rPr lang="en-US" altLang="ko-KR" dirty="0" smtClean="0"/>
              <a:t>:</a:t>
            </a:r>
            <a:r>
              <a:rPr lang="ko-KR" altLang="en-US" dirty="0" smtClean="0"/>
              <a:t>데카르트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447764" y="5589240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06936"/>
            <a:ext cx="5657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! </a:t>
            </a:r>
            <a:r>
              <a:rPr lang="ko-KR" altLang="en-US" dirty="0" err="1" smtClean="0"/>
              <a:t>팩토리얼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자연 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까지의 수를 차례대로 계산한다는 뜻</a:t>
            </a:r>
            <a:endParaRPr lang="en-US" altLang="ko-KR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04246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44" y="5093349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5910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팩토리얼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0221" y="5175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0!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순열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조합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00675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474895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97771"/>
            <a:ext cx="3333750" cy="163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사용하는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4563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 일렬로 늘어서는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순서를 생각해서 나열하는 방법의 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직위가 다를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부회장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뽑는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상대적으로 다른 곳에 배열하는 경우</a:t>
            </a:r>
            <a:endParaRPr lang="en-US" altLang="ko-KR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 및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배열에 접근해서 값을 가져오기</a:t>
            </a:r>
            <a:r>
              <a:rPr lang="en-US" altLang="ko-KR" sz="2800" dirty="0" smtClean="0"/>
              <a:t>(index)</a:t>
            </a:r>
            <a:r>
              <a:rPr lang="ko-KR" altLang="en-US" sz="2800" dirty="0" smtClean="0"/>
              <a:t>와 배열의 부분집합을 가져오기</a:t>
            </a:r>
            <a:r>
              <a:rPr lang="en-US" altLang="ko-KR" sz="2800" dirty="0" smtClean="0"/>
              <a:t>(slicing)</a:t>
            </a:r>
            <a:endParaRPr lang="en-US" altLang="ko-KR" sz="28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3118"/>
            <a:ext cx="48482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0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같은 조건을 가진 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조건을 가진 것들이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4448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7112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24536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35147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조합의 특징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조합의 특징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60032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36343"/>
            <a:ext cx="3762375" cy="124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0" y="3933056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확률변수와 확률분포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</a:t>
            </a:r>
            <a:r>
              <a:rPr lang="ko-KR" altLang="en-US" dirty="0"/>
              <a:t>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確率變數</a:t>
            </a:r>
            <a:r>
              <a:rPr lang="en-US" altLang="ko-KR" dirty="0"/>
              <a:t>, </a:t>
            </a:r>
            <a:r>
              <a:rPr lang="en-US" altLang="ko-KR" dirty="0" smtClean="0"/>
              <a:t>random </a:t>
            </a:r>
            <a:r>
              <a:rPr lang="en-US" altLang="ko-KR" dirty="0"/>
              <a:t>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확률실험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시행에서 나타낼 수 있는 모든 결과에 대해 수치를 대응시키는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확률적인 </a:t>
            </a:r>
            <a:r>
              <a:rPr lang="ko-KR" altLang="en-US" dirty="0"/>
              <a:t>과정에 따라 값이 결정되는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확률분포</a:t>
            </a:r>
            <a:r>
              <a:rPr lang="en-US" altLang="ko-KR" dirty="0"/>
              <a:t>(</a:t>
            </a:r>
            <a:r>
              <a:rPr lang="ko-KR" altLang="en-US" dirty="0" err="1" smtClean="0"/>
              <a:t>確率分布</a:t>
            </a:r>
            <a:r>
              <a:rPr lang="en-US" altLang="ko-KR" dirty="0" smtClean="0"/>
              <a:t>, probability distribution)</a:t>
            </a:r>
            <a:r>
              <a:rPr lang="ko-KR" altLang="en-US" dirty="0"/>
              <a:t>는 </a:t>
            </a:r>
            <a:r>
              <a:rPr lang="ko-KR" altLang="en-US" dirty="0" smtClean="0"/>
              <a:t>어떤 확률변수가 취할 수 있는 모든 값들과 그 값을 취할 확률의 대응관계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표시를 </a:t>
            </a:r>
            <a:r>
              <a:rPr lang="ko-KR" altLang="en-US" dirty="0" err="1" smtClean="0"/>
              <a:t>하는것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이산확률변수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이산확률변수</a:t>
            </a:r>
            <a:r>
              <a:rPr lang="en-US" altLang="ko-KR" dirty="0" smtClean="0"/>
              <a:t>(discrete probability variable) </a:t>
            </a:r>
            <a:r>
              <a:rPr lang="ko-KR" altLang="en-US" dirty="0" smtClean="0"/>
              <a:t>유한개의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또는 셀 수 있는 개수의 값으로 구성되어 있는 확률변수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이산확률분포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이산 확률분포는 이산 확률변수가 가지는 확률분포를 의미한다</a:t>
            </a:r>
            <a:r>
              <a:rPr lang="en-US" altLang="ko-KR" dirty="0"/>
              <a:t>. </a:t>
            </a:r>
            <a:r>
              <a:rPr lang="ko-KR" altLang="en-US" dirty="0"/>
              <a:t>여기에서 확률변수가 이산 확률변수라는 말은 확률변수가 가질 수 있는 값의 개수가 가산 개 있다는 의미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696</a:t>
            </a:fld>
            <a:endParaRPr lang="ko-KR" altLang="en-US"/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01492"/>
            <a:ext cx="4219575" cy="16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191261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2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</a:t>
            </a:r>
            <a:r>
              <a:rPr lang="ko-KR" altLang="en-US" dirty="0"/>
              <a:t>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확률질량함수</a:t>
            </a:r>
            <a:r>
              <a:rPr lang="en-US" altLang="ko-KR" dirty="0" smtClean="0"/>
              <a:t>(probability mass function)</a:t>
            </a:r>
            <a:r>
              <a:rPr lang="ko-KR" altLang="en-US" dirty="0" smtClean="0"/>
              <a:t>은 이상확률변수에서 특정한 값에 대한 확률을 나타내는 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EC51D712-51B0-49A5-812F-301BD2A5585B}" type="slidenum">
              <a:rPr lang="ko-KR" altLang="en-US" smtClean="0"/>
              <a:t>697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25937"/>
              </p:ext>
            </p:extLst>
          </p:nvPr>
        </p:nvGraphicFramePr>
        <p:xfrm>
          <a:off x="1259632" y="3789040"/>
          <a:ext cx="698477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</a:t>
                      </a:r>
                      <a:r>
                        <a:rPr lang="en-US" altLang="ko-KR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altLang="ko-KR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i="1" baseline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i="1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2" y="4981178"/>
            <a:ext cx="4381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447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확률질량함수 예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주사위를 한 번 굴릴 때의 값을 나타내는 확률 변수가 </a:t>
            </a:r>
            <a:r>
              <a:rPr lang="en-US" altLang="ko-KR" dirty="0"/>
              <a:t>X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이 확률 변수에 대응되는 확률 질량 함수는 </a:t>
            </a:r>
            <a:r>
              <a:rPr lang="en-US" altLang="ko-KR" dirty="0"/>
              <a:t>f(x)=1/6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698</a:t>
            </a:fld>
            <a:endParaRPr lang="ko-KR" altLang="en-US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18399"/>
            <a:ext cx="375415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35972"/>
              </p:ext>
            </p:extLst>
          </p:nvPr>
        </p:nvGraphicFramePr>
        <p:xfrm>
          <a:off x="1259632" y="3861048"/>
          <a:ext cx="6984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/>
                <a:gridCol w="997825"/>
                <a:gridCol w="997825"/>
                <a:gridCol w="997825"/>
                <a:gridCol w="997825"/>
                <a:gridCol w="997825"/>
                <a:gridCol w="99782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P(X=xi)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이산균등분표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이산 균등 분포 함수인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en-US" altLang="ko-KR" dirty="0"/>
              <a:t>: Discrete uniform </a:t>
            </a:r>
            <a:r>
              <a:rPr lang="en-US" altLang="ko-KR" dirty="0" smtClean="0"/>
              <a:t>distribution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randint</a:t>
            </a:r>
            <a:r>
              <a:rPr lang="en-US" altLang="ko-KR" dirty="0" smtClean="0"/>
              <a:t>(low</a:t>
            </a:r>
            <a:r>
              <a:rPr lang="en-US" altLang="ko-KR" dirty="0"/>
              <a:t>, high=None, size=None, </a:t>
            </a:r>
            <a:r>
              <a:rPr lang="en-US" altLang="ko-KR" dirty="0" err="1"/>
              <a:t>dtype</a:t>
            </a:r>
            <a:r>
              <a:rPr lang="en-US" altLang="ko-KR" dirty="0"/>
              <a:t>='l')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699</a:t>
            </a:fld>
            <a:endParaRPr lang="ko-KR" altLang="en-US"/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3657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29000"/>
            <a:ext cx="3857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5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사칙연산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연산을 위해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별도로 만들 필요가 없다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모두 요소에 맞게 연산 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3573016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기본 주소를 가져가므로 별도로 생성시에는 </a:t>
            </a:r>
            <a:r>
              <a:rPr lang="en-US" altLang="ko-KR" dirty="0" smtClean="0"/>
              <a:t>copy()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만들어야 함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4400550" cy="360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</a:t>
            </a:r>
            <a:r>
              <a:rPr lang="ko-KR" altLang="en-US" dirty="0"/>
              <a:t>속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연속확률변수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연속적인 범위의 값을 지니는 </a:t>
            </a:r>
            <a:r>
              <a:rPr lang="ko-KR" altLang="en-US" dirty="0" smtClean="0"/>
              <a:t>확률변수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연속량으로</a:t>
            </a:r>
            <a:r>
              <a:rPr lang="ko-KR" altLang="en-US" dirty="0" smtClean="0"/>
              <a:t> 표기되어 가능한 </a:t>
            </a:r>
            <a:r>
              <a:rPr lang="ko-KR" altLang="en-US" dirty="0" err="1" smtClean="0"/>
              <a:t>변수값의</a:t>
            </a:r>
            <a:r>
              <a:rPr lang="ko-KR" altLang="en-US" dirty="0" smtClean="0"/>
              <a:t> 셀 수 없는 변수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 확률분포는 확률 밀도 함수를 이용해 분포를 표현할 수 있는 경우를 의미한다</a:t>
            </a:r>
            <a:r>
              <a:rPr lang="en-US" altLang="ko-KR" dirty="0"/>
              <a:t>. </a:t>
            </a:r>
            <a:r>
              <a:rPr lang="ko-KR" altLang="en-US" dirty="0"/>
              <a:t>연속 확률분포를 가지는 확률변수는 연속 확률변수라고 부른다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702</a:t>
            </a:fld>
            <a:endParaRPr lang="ko-KR" altLang="en-US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65104"/>
            <a:ext cx="1872208" cy="12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</a:t>
            </a:r>
            <a:r>
              <a:rPr lang="en-US" altLang="ko-KR" dirty="0" smtClean="0"/>
              <a:t>(probability </a:t>
            </a:r>
            <a:r>
              <a:rPr lang="en-US" altLang="ko-KR" dirty="0"/>
              <a:t>density function </a:t>
            </a:r>
            <a:r>
              <a:rPr lang="ko-KR" altLang="en-US" dirty="0"/>
              <a:t>약자 </a:t>
            </a:r>
            <a:r>
              <a:rPr lang="en-US" altLang="ko-KR" dirty="0"/>
              <a:t>PDF</a:t>
            </a:r>
            <a:r>
              <a:rPr lang="ko-KR" altLang="en-US" dirty="0" smtClean="0"/>
              <a:t> </a:t>
            </a:r>
            <a:r>
              <a:rPr lang="en-US" altLang="ko-KR" dirty="0" smtClean="0"/>
              <a:t>)f(x)</a:t>
            </a:r>
            <a:r>
              <a:rPr lang="ko-KR" altLang="en-US" dirty="0" smtClean="0"/>
              <a:t>는 일정한 값들의 범위를 포괄하는 연속확률변수의 확률을 찾는데 사용하고  연속데이터에서의 확률을 구하기 위해서 확률밀도함수의 면적을 구함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703</a:t>
            </a:fld>
            <a:endParaRPr lang="ko-KR" altLang="en-US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4607840"/>
            <a:ext cx="36480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5394058"/>
            <a:ext cx="1371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607840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확률 밀도함수 </a:t>
            </a:r>
            <a:r>
              <a:rPr lang="en-US" altLang="ko-KR" sz="1400" b="1" dirty="0" smtClean="0"/>
              <a:t>f(x)</a:t>
            </a:r>
            <a:r>
              <a:rPr lang="ko-KR" altLang="en-US" sz="1400" b="1" dirty="0" smtClean="0"/>
              <a:t>와 구간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a,b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에 대해 확률변수 </a:t>
            </a:r>
            <a:r>
              <a:rPr lang="en-US" altLang="ko-KR" sz="1400" b="1" dirty="0" smtClean="0"/>
              <a:t>X</a:t>
            </a:r>
            <a:r>
              <a:rPr lang="ko-KR" altLang="en-US" sz="1400" b="1" dirty="0" smtClean="0"/>
              <a:t>가 구간에 포함될 확률 </a:t>
            </a:r>
            <a:r>
              <a:rPr lang="en-US" altLang="ko-KR" sz="1400" b="1" dirty="0" smtClean="0"/>
              <a:t>P(a&lt;= X&lt;=b)</a:t>
            </a:r>
            <a:r>
              <a:rPr lang="ko-KR" altLang="en-US" sz="1400" b="1" dirty="0" smtClean="0"/>
              <a:t>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89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확률밀도함수의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확률밀도함수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는 적분을 이용해서 그래프의 면적으로 확률을 처리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704</a:t>
            </a:fld>
            <a:endParaRPr lang="ko-KR" altLang="en-US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6840760" cy="332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연속균등분포</a:t>
            </a:r>
            <a:r>
              <a:rPr lang="en-US" altLang="ko-KR" dirty="0"/>
              <a:t>(continuous uniform distribution)</a:t>
            </a:r>
            <a:r>
              <a:rPr lang="ko-KR" altLang="en-US" dirty="0"/>
              <a:t>은 연속 확률 분포로</a:t>
            </a:r>
            <a:r>
              <a:rPr lang="en-US" altLang="ko-KR" dirty="0"/>
              <a:t>, </a:t>
            </a:r>
            <a:r>
              <a:rPr lang="ko-KR" altLang="en-US" dirty="0"/>
              <a:t>분포가 특정 범위 내에서 균등하게 나타나 있을 경우를 가리킨다</a:t>
            </a:r>
            <a:r>
              <a:rPr lang="en-US" altLang="ko-KR" dirty="0"/>
              <a:t>. </a:t>
            </a:r>
            <a:r>
              <a:rPr lang="ko-KR" altLang="en-US" dirty="0"/>
              <a:t>이 분포는 두 개의 매개변수 </a:t>
            </a:r>
            <a:r>
              <a:rPr lang="en-US" altLang="ko-KR" dirty="0" err="1" smtClean="0"/>
              <a:t>a,b</a:t>
            </a:r>
            <a:r>
              <a:rPr lang="ko-KR" altLang="en-US" dirty="0"/>
              <a:t>를 받으며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smtClean="0"/>
              <a:t>[</a:t>
            </a:r>
            <a:r>
              <a:rPr lang="en-US" altLang="ko-KR" dirty="0" err="1"/>
              <a:t>a,b</a:t>
            </a:r>
            <a:r>
              <a:rPr lang="en-US" altLang="ko-KR" dirty="0"/>
              <a:t>] </a:t>
            </a:r>
            <a:r>
              <a:rPr lang="ko-KR" altLang="en-US" dirty="0"/>
              <a:t>범위에서 균등한 확률을 가진다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705</a:t>
            </a:fld>
            <a:endParaRPr lang="ko-KR" altLang="en-US"/>
          </a:p>
        </p:txBody>
      </p:sp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348543" cy="54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5" y="4859990"/>
            <a:ext cx="2247900" cy="6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1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연속균등분포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3042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연속균등분포를 표시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uniform(low=-1, high=0</a:t>
            </a:r>
            <a:r>
              <a:rPr lang="en-US" altLang="ko-KR" dirty="0"/>
              <a:t>, 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706</a:t>
            </a:fld>
            <a:endParaRPr lang="ko-KR" altLang="en-US"/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83075"/>
            <a:ext cx="410445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21088"/>
            <a:ext cx="3590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1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정규분포</a:t>
            </a:r>
            <a:r>
              <a:rPr lang="en-US" altLang="ko-KR" dirty="0"/>
              <a:t>(</a:t>
            </a:r>
            <a:r>
              <a:rPr lang="ko-KR" altLang="en-US" dirty="0" smtClean="0"/>
              <a:t>正規分布</a:t>
            </a:r>
            <a:r>
              <a:rPr lang="en-US" altLang="ko-KR" dirty="0" smtClean="0"/>
              <a:t>,normal </a:t>
            </a:r>
            <a:r>
              <a:rPr lang="en-US" altLang="ko-KR" dirty="0"/>
              <a:t>distribution) </a:t>
            </a:r>
            <a:r>
              <a:rPr lang="ko-KR" altLang="en-US" dirty="0"/>
              <a:t>또는 가우스 분포</a:t>
            </a:r>
            <a:r>
              <a:rPr lang="en-US" altLang="ko-KR" dirty="0"/>
              <a:t>(</a:t>
            </a:r>
            <a:r>
              <a:rPr lang="en-US" altLang="ko-KR" dirty="0" err="1"/>
              <a:t>Gauß</a:t>
            </a:r>
            <a:r>
              <a:rPr lang="ko-KR" altLang="en-US" dirty="0"/>
              <a:t>分布</a:t>
            </a:r>
            <a:r>
              <a:rPr lang="en-US" altLang="ko-KR" dirty="0" smtClean="0"/>
              <a:t>,Gaussian </a:t>
            </a:r>
            <a:r>
              <a:rPr lang="en-US" altLang="ko-KR" dirty="0"/>
              <a:t>distribution)</a:t>
            </a:r>
            <a:r>
              <a:rPr lang="ko-KR" altLang="en-US" dirty="0"/>
              <a:t>는 연속 확률 분포의 </a:t>
            </a:r>
            <a:r>
              <a:rPr lang="ko-KR" altLang="en-US" dirty="0" smtClean="0"/>
              <a:t>하나정규분포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707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0323" y="3717032"/>
            <a:ext cx="3819525" cy="1944215"/>
            <a:chOff x="2860323" y="4338507"/>
            <a:chExt cx="3819525" cy="857121"/>
          </a:xfrm>
        </p:grpSpPr>
        <p:pic>
          <p:nvPicPr>
            <p:cNvPr id="2345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338507"/>
              <a:ext cx="10858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11" y="4586028"/>
              <a:ext cx="31623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323" y="4976553"/>
              <a:ext cx="3819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52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정규분포 </a:t>
            </a:r>
            <a:r>
              <a:rPr lang="en-US" altLang="ko-KR" b="1" dirty="0"/>
              <a:t>: </a:t>
            </a:r>
            <a:r>
              <a:rPr lang="en-US" altLang="ko-KR" b="1" dirty="0" err="1"/>
              <a:t>random.standard_normal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평균은 </a:t>
            </a:r>
            <a:r>
              <a:rPr lang="en-US" altLang="ko-KR" dirty="0"/>
              <a:t>0 </a:t>
            </a:r>
            <a:r>
              <a:rPr lang="ko-KR" altLang="en-US" dirty="0"/>
              <a:t>이고 표준편차가</a:t>
            </a:r>
            <a:r>
              <a:rPr lang="en-US" altLang="ko-KR" dirty="0"/>
              <a:t>1 </a:t>
            </a:r>
            <a:r>
              <a:rPr lang="ko-KR" altLang="en-US" dirty="0"/>
              <a:t>인 분포를 정규분포</a:t>
            </a:r>
          </a:p>
          <a:p>
            <a:pPr marL="0" indent="0">
              <a:buNone/>
            </a:pPr>
            <a:r>
              <a:rPr lang="en-US" altLang="ko-KR" dirty="0" err="1"/>
              <a:t>standard_normal</a:t>
            </a:r>
            <a:r>
              <a:rPr lang="en-US" altLang="ko-KR" dirty="0"/>
              <a:t>(size=None)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708</a:t>
            </a:fld>
            <a:endParaRPr lang="ko-KR" altLang="en-US"/>
          </a:p>
        </p:txBody>
      </p:sp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46005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95786"/>
            <a:ext cx="3657600" cy="25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6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299648" cy="488667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9</a:t>
            </a:r>
            <a:r>
              <a:rPr lang="en-US" altLang="ko-KR" sz="8800" dirty="0" smtClean="0"/>
              <a:t>.Matplotlib</a:t>
            </a:r>
            <a:br>
              <a:rPr lang="en-US" altLang="ko-KR" sz="8800" dirty="0" smtClean="0"/>
            </a:br>
            <a:r>
              <a:rPr lang="ko-KR" altLang="en-US" sz="8800" dirty="0" smtClean="0"/>
              <a:t>기초 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000" dirty="0" smtClean="0"/>
              <a:t>연</a:t>
            </a:r>
            <a:r>
              <a:rPr lang="ko-KR" altLang="en-US" sz="6000" dirty="0"/>
              <a:t>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좌표 이해하기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plot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선그래프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71192"/>
            <a:ext cx="22764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배열과 배열의 요소들을 곱하고 전체를 덧셈을 처리하고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18491"/>
            <a:ext cx="26193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grey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line color -&gt; RGB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528765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03648" y="3501008"/>
            <a:ext cx="6048672" cy="1656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/>
              <a:t>덧</a:t>
            </a:r>
            <a:r>
              <a:rPr lang="ko-KR" altLang="en-US" dirty="0" smtClean="0"/>
              <a:t>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덧셈을 처리 </a:t>
            </a:r>
            <a:endParaRPr lang="en-US" altLang="ko-KR" dirty="0" smtClean="0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41" y="4077072"/>
            <a:ext cx="2695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7072"/>
            <a:ext cx="25527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plt.axis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plt.ticks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03648" y="3501008"/>
            <a:ext cx="6048672" cy="1656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뺄셈은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뺄셈을 처리 </a:t>
            </a:r>
            <a:endParaRPr lang="en-US" altLang="ko-KR" dirty="0" smtClean="0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41" y="4077072"/>
            <a:ext cx="2695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7" y="4077072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y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plt.xlim</a:t>
            </a:r>
            <a:r>
              <a:rPr lang="en-US" altLang="ko-KR" sz="6000" dirty="0" smtClean="0"/>
              <a:t>/</a:t>
            </a:r>
            <a:r>
              <a:rPr lang="en-US" altLang="ko-KR" sz="6000" dirty="0" err="1" smtClean="0"/>
              <a:t>ylim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plt.xscale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/</a:t>
            </a:r>
            <a:r>
              <a:rPr lang="en-US" altLang="ko-KR" sz="6000" dirty="0" err="1" smtClean="0"/>
              <a:t>yscale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덧셈과 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동일한 행렬 모형일 경우 덧셈과 뺄셈을 처리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31051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plt.legend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scala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Scala </a:t>
            </a:r>
            <a:r>
              <a:rPr lang="ko-KR" altLang="en-US" dirty="0" smtClean="0"/>
              <a:t>값을 행렬의 원소에 곱셈하여 처리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0861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그래프 꾸미기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Text class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23" y="3573016"/>
            <a:ext cx="462915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scatter 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609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bar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barh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Pie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56992"/>
            <a:ext cx="32670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histo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boxplot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전환후</a:t>
            </a:r>
            <a:r>
              <a:rPr lang="ko-KR" altLang="en-US" dirty="0" smtClean="0"/>
              <a:t> 연산처리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700" dirty="0" err="1" smtClean="0"/>
              <a:t>MatPLOTLIB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pyplot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en-US" altLang="ko-KR" sz="6700" dirty="0" smtClean="0"/>
              <a:t>image plot</a:t>
            </a:r>
            <a:r>
              <a:rPr lang="ko-KR" altLang="en-US" sz="67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logplot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</a:t>
            </a:r>
            <a:r>
              <a:rPr lang="ko-KR" altLang="en-US" dirty="0" smtClean="0"/>
              <a:t>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b="1" dirty="0"/>
              <a:t>Two-dimensional </a:t>
            </a:r>
            <a:r>
              <a:rPr lang="en-US" altLang="ko-KR" sz="6000" b="1" dirty="0" smtClean="0"/>
              <a:t>plots </a:t>
            </a: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figure</a:t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47" y="2276872"/>
            <a:ext cx="6311900" cy="4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4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하나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3284984"/>
            <a:ext cx="7324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3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64904"/>
            <a:ext cx="5076825" cy="404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1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19" y="2420888"/>
            <a:ext cx="5457825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객체 </a:t>
            </a:r>
            <a:r>
              <a:rPr lang="en-US" altLang="ko-KR" dirty="0"/>
              <a:t>: 2 </a:t>
            </a:r>
            <a:r>
              <a:rPr lang="ko-KR" altLang="en-US" dirty="0"/>
              <a:t>개 생성하기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앞장의 동일한 것을 기준으로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하나 더 생성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524500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2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0676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별도 캔버스를 구성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578"/>
            <a:ext cx="3895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77" y="3284578"/>
            <a:ext cx="38481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1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 method 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add_axes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Figure </a:t>
            </a:r>
            <a:r>
              <a:rPr lang="ko-KR" altLang="en-US" dirty="0" smtClean="0"/>
              <a:t>하나를 생성하고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내부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628797"/>
            <a:ext cx="4536504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068960"/>
            <a:ext cx="288032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4" y="5124222"/>
            <a:ext cx="2878696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27584" y="4437112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123907" idx="1"/>
          </p:cNvCxnSpPr>
          <p:nvPr/>
        </p:nvCxnSpPr>
        <p:spPr>
          <a:xfrm flipV="1">
            <a:off x="5076056" y="3992885"/>
            <a:ext cx="576064" cy="618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7584" y="4886340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3908" idx="1"/>
          </p:cNvCxnSpPr>
          <p:nvPr/>
        </p:nvCxnSpPr>
        <p:spPr>
          <a:xfrm>
            <a:off x="5076056" y="5060826"/>
            <a:ext cx="577688" cy="882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ax1.lines[0] </a:t>
            </a:r>
            <a:r>
              <a:rPr lang="ko-KR" altLang="en-US" dirty="0" smtClean="0"/>
              <a:t>내의 저장된 것을 조회</a:t>
            </a:r>
            <a:endParaRPr lang="en-US" altLang="ko-KR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924944"/>
            <a:ext cx="5191125" cy="3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그래프에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set_xlabel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set_ylabel</a:t>
            </a:r>
            <a:r>
              <a:rPr lang="ko-KR" altLang="en-US" dirty="0" smtClean="0"/>
              <a:t>로 레이블 추가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2936"/>
            <a:ext cx="5457825" cy="36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지우려면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del ax1.lines[0], ax1.lines.remove(line)</a:t>
            </a:r>
            <a:r>
              <a:rPr lang="ko-KR" altLang="en-US" dirty="0" smtClean="0"/>
              <a:t>으로 그래프 삭</a:t>
            </a:r>
            <a:r>
              <a:rPr lang="ko-KR" altLang="en-US" dirty="0"/>
              <a:t>제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708919"/>
            <a:ext cx="5372100" cy="377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0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Axes</a:t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가져오기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924944"/>
            <a:ext cx="367240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12976"/>
            <a:ext cx="21336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smtClean="0"/>
              <a:t>array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갱신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내에 들어갈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를 생성해서 분리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07" y="3365106"/>
            <a:ext cx="53816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4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Method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subplot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(axes)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subplot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생성해주는 역할을 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36302"/>
            <a:ext cx="5391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</a:t>
            </a:r>
            <a:r>
              <a:rPr lang="ko-KR" altLang="en-US" dirty="0" err="1" smtClean="0"/>
              <a:t>그리기위해서는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함수를 지정해서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0862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708920"/>
            <a:ext cx="5124450" cy="365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11" y="2492896"/>
            <a:ext cx="4410075" cy="420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figure/subplot: </a:t>
            </a:r>
            <a:r>
              <a:rPr lang="ko-KR" altLang="en-US" dirty="0" smtClean="0"/>
              <a:t>여러 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캔버스로 분리해서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그래프 그리기 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068960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52839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71601" y="3429000"/>
            <a:ext cx="3528391" cy="10445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499992" y="3573016"/>
            <a:ext cx="648072" cy="37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2087" y="4562136"/>
            <a:ext cx="3528391" cy="955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20478" y="5039684"/>
            <a:ext cx="699594" cy="62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 smtClean="0"/>
              <a:t>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32004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68078" y="3838248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53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89732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492896"/>
            <a:ext cx="5238750" cy="41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420888"/>
            <a:ext cx="5286375" cy="411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subplot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</a:t>
            </a:r>
            <a:r>
              <a:rPr lang="ko-KR" altLang="en-US" dirty="0" smtClean="0"/>
              <a:t>으로 그래프 분할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3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그래프를 넣기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5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Axis</a:t>
            </a:r>
            <a:r>
              <a:rPr lang="ko-KR" altLang="en-US" sz="2800" dirty="0"/>
              <a:t>는 배열의 축을 나타내며 </a:t>
            </a:r>
            <a:r>
              <a:rPr lang="ko-KR" altLang="en-US" sz="2800" dirty="0" err="1"/>
              <a:t>두번째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세번째의</a:t>
            </a:r>
            <a:r>
              <a:rPr lang="ko-KR" altLang="en-US" sz="2800" dirty="0"/>
              <a:t> </a:t>
            </a:r>
            <a:r>
              <a:rPr lang="en-US" altLang="ko-KR" sz="2800" dirty="0"/>
              <a:t>0</a:t>
            </a:r>
            <a:r>
              <a:rPr lang="ko-KR" altLang="en-US" sz="2800" dirty="0"/>
              <a:t>은 열이고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1</a:t>
            </a:r>
            <a:r>
              <a:rPr lang="ko-KR" altLang="en-US" sz="2800" dirty="0"/>
              <a:t>은 행을 표시하고 </a:t>
            </a:r>
            <a:r>
              <a:rPr lang="en-US" altLang="ko-KR" sz="2800" dirty="0"/>
              <a:t>2</a:t>
            </a:r>
            <a:r>
              <a:rPr lang="ko-KR" altLang="en-US" sz="2800" dirty="0"/>
              <a:t>는 </a:t>
            </a:r>
            <a:r>
              <a:rPr lang="ko-KR" altLang="en-US" sz="2800" dirty="0" err="1"/>
              <a:t>첫번째와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두번째의</a:t>
            </a:r>
            <a:r>
              <a:rPr lang="ko-KR" altLang="en-US" sz="2800" dirty="0"/>
              <a:t> 행을 비교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28479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5724128" y="4476819"/>
            <a:ext cx="2348560" cy="1477426"/>
            <a:chOff x="827582" y="3284984"/>
            <a:chExt cx="3504391" cy="2820625"/>
          </a:xfrm>
        </p:grpSpPr>
        <p:grpSp>
          <p:nvGrpSpPr>
            <p:cNvPr id="41" name="그룹 40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6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7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8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9</a:t>
                </a:r>
                <a:endParaRPr lang="ko-KR" altLang="en-US" sz="800" b="1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10</a:t>
                </a:r>
                <a:endParaRPr lang="ko-KR" altLang="en-US" sz="8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11</a:t>
                </a:r>
                <a:endParaRPr lang="ko-KR" altLang="en-US" sz="800" b="1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88218" y="2874906"/>
            <a:ext cx="2348560" cy="1477426"/>
            <a:chOff x="827582" y="3284984"/>
            <a:chExt cx="3504391" cy="2820625"/>
          </a:xfrm>
        </p:grpSpPr>
        <p:grpSp>
          <p:nvGrpSpPr>
            <p:cNvPr id="57" name="그룹 5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2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3</a:t>
                </a:r>
                <a:endParaRPr lang="ko-KR" altLang="en-US" sz="800" b="1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4</a:t>
                </a:r>
                <a:endParaRPr lang="ko-KR" altLang="en-US" sz="800" b="1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5</a:t>
                </a:r>
                <a:endParaRPr lang="ko-KR" altLang="en-US" sz="800" b="1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93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숫자로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276872"/>
            <a:ext cx="5553075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axes.spines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subplots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Axessubplot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ko-KR" altLang="en-US" sz="2800" dirty="0" err="1" smtClean="0"/>
              <a:t>두번째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세번째의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</a:t>
            </a:r>
            <a:r>
              <a:rPr lang="ko-KR" altLang="en-US" sz="2800" dirty="0" smtClean="0"/>
              <a:t>표시하고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첫번째와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행을 비교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37925"/>
            <a:ext cx="3190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724128" y="4476819"/>
            <a:ext cx="2348560" cy="1477426"/>
            <a:chOff x="827582" y="3284984"/>
            <a:chExt cx="3504391" cy="2820625"/>
          </a:xfrm>
        </p:grpSpPr>
        <p:grpSp>
          <p:nvGrpSpPr>
            <p:cNvPr id="8" name="그룹 7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6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7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8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9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10</a:t>
                </a:r>
                <a:endParaRPr lang="ko-KR" altLang="en-US" sz="800" b="1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11</a:t>
                </a:r>
                <a:endParaRPr lang="ko-KR" altLang="en-US" sz="8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88218" y="2874906"/>
            <a:ext cx="2348560" cy="1477426"/>
            <a:chOff x="827582" y="3284984"/>
            <a:chExt cx="3504391" cy="2820625"/>
          </a:xfrm>
        </p:grpSpPr>
        <p:grpSp>
          <p:nvGrpSpPr>
            <p:cNvPr id="24" name="그룹 23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2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3</a:t>
                </a:r>
                <a:endParaRPr lang="ko-KR" altLang="en-US" sz="800" b="1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4</a:t>
                </a:r>
                <a:endParaRPr lang="ko-KR" altLang="en-US" sz="800" b="1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5</a:t>
                </a:r>
                <a:endParaRPr lang="ko-KR" altLang="en-US" sz="800" b="1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41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subplots </a:t>
            </a:r>
            <a:r>
              <a:rPr lang="ko-KR" altLang="en-US" dirty="0" smtClean="0"/>
              <a:t>함수에는 각 그래프로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이 생기므로 이 개수에 맞춰 그래프를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12976"/>
            <a:ext cx="86106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err="1"/>
              <a:t>AxesSubplot</a:t>
            </a:r>
            <a:r>
              <a:rPr lang="ko-KR" altLang="en-US" dirty="0"/>
              <a:t>이 생기므로 각 객체에 그래프를 넣어야 함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57606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6056" y="386104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AxesSubplot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타입별로</a:t>
            </a:r>
            <a:r>
              <a:rPr lang="ko-KR" altLang="en-US" dirty="0" smtClean="0"/>
              <a:t> 생기므로 각각 그래프를 처리해야 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결과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24" y="3068960"/>
            <a:ext cx="47910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/>
              <a:t>3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(1,3)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열을 생성해서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을 처리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57" y="2204864"/>
            <a:ext cx="5172075" cy="440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</a:t>
            </a:r>
            <a:r>
              <a:rPr lang="en-US" altLang="ko-KR" dirty="0" err="1"/>
              <a:t>figsize</a:t>
            </a:r>
            <a:r>
              <a:rPr lang="ko-KR" altLang="en-US" dirty="0"/>
              <a:t>를 </a:t>
            </a:r>
            <a:r>
              <a:rPr lang="ko-KR" altLang="en-US" dirty="0" err="1"/>
              <a:t>세팅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열로 생성시키면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이 생기므로 각 객체에 그래프를 넣어야 함</a:t>
            </a:r>
            <a:endParaRPr lang="en-US" altLang="ko-KR" dirty="0" smtClean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65" y="3068960"/>
            <a:ext cx="618697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배열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결과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96952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figure/subplot </a:t>
            </a:r>
            <a:r>
              <a:rPr lang="ko-KR" altLang="en-US" dirty="0" smtClean="0"/>
              <a:t>함수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Figure/subplot</a:t>
            </a:r>
            <a:r>
              <a:rPr lang="ko-KR" altLang="en-US" dirty="0" smtClean="0"/>
              <a:t>으로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8880"/>
            <a:ext cx="4933950" cy="40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3140968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Figure class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개이고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발생해서 실제 그래프는 하나만 생성됨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Figure/subplot</a:t>
            </a:r>
            <a:r>
              <a:rPr lang="ko-KR" altLang="en-US" dirty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603557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axessubplot</a:t>
            </a:r>
            <a:r>
              <a:rPr lang="en-US" altLang="ko-KR" sz="6000" dirty="0" smtClean="0"/>
              <a:t>.</a:t>
            </a:r>
            <a:br>
              <a:rPr lang="en-US" altLang="ko-KR" sz="6000" dirty="0" smtClean="0"/>
            </a:br>
            <a:r>
              <a:rPr lang="en-US" altLang="ko-KR" sz="6000" dirty="0" smtClean="0"/>
              <a:t>spines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AxesSubplot.spines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3933056"/>
            <a:ext cx="4536504" cy="143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배열명</a:t>
            </a:r>
            <a:r>
              <a:rPr lang="en-US" altLang="ko-KR" dirty="0" smtClean="0"/>
              <a:t>[ </a:t>
            </a:r>
            <a:r>
              <a:rPr lang="ko-KR" altLang="en-US" dirty="0" smtClean="0"/>
              <a:t>행 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범위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0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0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10. Pandas</a:t>
            </a:r>
            <a:br>
              <a:rPr lang="en-US" altLang="ko-KR" sz="8000" dirty="0" smtClean="0"/>
            </a:br>
            <a:r>
              <a:rPr lang="en-US" altLang="ko-KR" sz="8000" dirty="0" err="1" smtClean="0"/>
              <a:t>DataFrame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sz="8000" dirty="0" smtClean="0"/>
              <a:t>(2</a:t>
            </a:r>
            <a:r>
              <a:rPr lang="ko-KR" altLang="en-US" sz="8000" dirty="0" smtClean="0"/>
              <a:t>차원</a:t>
            </a:r>
            <a:r>
              <a:rPr lang="en-US" altLang="ko-KR" sz="8000" dirty="0" smtClean="0"/>
              <a:t>)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pandas.core.generic.NDFrame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 | 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차원  행렬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|  Parameters</a:t>
            </a:r>
            <a:br>
              <a:rPr lang="en-US" altLang="ko-KR" sz="1400" dirty="0"/>
            </a:br>
            <a:r>
              <a:rPr lang="en-US" altLang="ko-KR" sz="1400" dirty="0"/>
              <a:t> |  ----------</a:t>
            </a:r>
            <a:br>
              <a:rPr lang="en-US" altLang="ko-KR" sz="1400" dirty="0"/>
            </a:br>
            <a:r>
              <a:rPr lang="en-US" altLang="ko-KR" sz="1400" dirty="0"/>
              <a:t> |  data : </a:t>
            </a:r>
            <a:r>
              <a:rPr lang="en-US" altLang="ko-KR" sz="1400" dirty="0" err="1" smtClean="0"/>
              <a:t>numpy</a:t>
            </a:r>
            <a:r>
              <a:rPr lang="en-US" altLang="ko-KR" sz="1400" dirty="0" err="1"/>
              <a:t>.</a:t>
            </a:r>
            <a:r>
              <a:rPr lang="en-US" altLang="ko-KR" sz="1400" dirty="0" err="1" smtClean="0"/>
              <a:t>ndarray</a:t>
            </a:r>
            <a:r>
              <a:rPr lang="en-US" altLang="ko-KR" sz="1400" dirty="0" smtClean="0"/>
              <a:t> ,</a:t>
            </a:r>
            <a:r>
              <a:rPr lang="en-US" altLang="ko-KR" sz="1400" dirty="0" err="1" smtClean="0"/>
              <a:t>dict</a:t>
            </a:r>
            <a:r>
              <a:rPr lang="en-US" altLang="ko-KR" sz="1400" dirty="0"/>
              <a:t>, or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|     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 contain Series, arrays, constants, or list-like objects</a:t>
            </a:r>
            <a:br>
              <a:rPr lang="en-US" altLang="ko-KR" sz="1400" dirty="0"/>
            </a:br>
            <a:r>
              <a:rPr lang="en-US" altLang="ko-KR" sz="1400" dirty="0"/>
              <a:t> |  index : Index or array-like</a:t>
            </a:r>
            <a:br>
              <a:rPr lang="en-US" altLang="ko-KR" sz="1400" dirty="0"/>
            </a:br>
            <a:r>
              <a:rPr lang="en-US" altLang="ko-KR" sz="1400" dirty="0"/>
              <a:t> |      </a:t>
            </a:r>
            <a:r>
              <a:rPr lang="ko-KR" altLang="en-US" sz="1400" dirty="0" smtClean="0"/>
              <a:t>행에 대한 정보 기본은 </a:t>
            </a:r>
            <a:r>
              <a:rPr lang="en-US" altLang="ko-KR" sz="1400" dirty="0" err="1" smtClean="0"/>
              <a:t>np.arange</a:t>
            </a:r>
            <a:r>
              <a:rPr lang="en-US" altLang="ko-KR" sz="1400" dirty="0" smtClean="0"/>
              <a:t>(n), </a:t>
            </a:r>
            <a:r>
              <a:rPr lang="ko-KR" altLang="en-US" sz="1400" dirty="0" smtClean="0"/>
              <a:t>명칭도 부여 가능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|  columns : Index or array-like</a:t>
            </a:r>
            <a:br>
              <a:rPr lang="en-US" altLang="ko-KR" sz="1400" dirty="0"/>
            </a:br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행에 </a:t>
            </a:r>
            <a:r>
              <a:rPr lang="ko-KR" altLang="en-US" sz="1400" dirty="0"/>
              <a:t>대한 정보 기본은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(n), </a:t>
            </a:r>
            <a:r>
              <a:rPr lang="ko-KR" altLang="en-US" sz="1400" dirty="0"/>
              <a:t>명칭도 부여 가능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 </a:t>
            </a:r>
            <a:r>
              <a:rPr lang="en-US" altLang="ko-KR" sz="1400" dirty="0"/>
              <a:t>| 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, default None</a:t>
            </a:r>
            <a:br>
              <a:rPr lang="en-US" altLang="ko-KR" sz="1400" dirty="0"/>
            </a:br>
            <a:r>
              <a:rPr lang="en-US" altLang="ko-KR" sz="1400" dirty="0"/>
              <a:t> |      Data type to force, otherwise infer</a:t>
            </a:r>
            <a:br>
              <a:rPr lang="en-US" altLang="ko-KR" sz="1400" dirty="0"/>
            </a:br>
            <a:r>
              <a:rPr lang="en-US" altLang="ko-KR" sz="1400" dirty="0"/>
              <a:t> |  copy :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, default False</a:t>
            </a:r>
            <a:br>
              <a:rPr lang="en-US" altLang="ko-KR" sz="1400" dirty="0"/>
            </a:br>
            <a:r>
              <a:rPr lang="en-US" altLang="ko-KR" sz="1400" dirty="0"/>
              <a:t> |      Copy data from inputs. Only affects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 / 2d </a:t>
            </a:r>
            <a:r>
              <a:rPr lang="en-US" altLang="ko-KR" sz="1400" dirty="0" err="1"/>
              <a:t>ndarray</a:t>
            </a:r>
            <a:r>
              <a:rPr lang="en-US" altLang="ko-KR" sz="1400" dirty="0"/>
              <a:t> input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547664" y="3525878"/>
            <a:ext cx="4354686" cy="2867858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Index(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Column(</a:t>
              </a:r>
              <a:r>
                <a:rPr lang="ko-KR" altLang="en-US" dirty="0" smtClean="0"/>
                <a:t>열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6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29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92384" y="4515446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92384" y="5249834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63370" y="5971607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vs.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행렬구조를 가지는 데이터 구조 생성</a:t>
            </a:r>
            <a:endParaRPr lang="en-US" altLang="ko-KR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76872"/>
            <a:ext cx="62865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칼럼정보를 넣고 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행에 대한 정보를 넣고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12976"/>
            <a:ext cx="67056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생성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</a:t>
            </a:r>
            <a:endParaRPr lang="en-US" altLang="ko-KR" dirty="0" smtClean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3962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타입에서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추출해서 자동으로 인덱스화 해서 처리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7732539" cy="384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구조 변</a:t>
            </a:r>
            <a:r>
              <a:rPr lang="ko-KR" altLang="en-US" dirty="0"/>
              <a:t>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9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속성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584"/>
              </p:ext>
            </p:extLst>
          </p:nvPr>
        </p:nvGraphicFramePr>
        <p:xfrm>
          <a:off x="755576" y="1844825"/>
          <a:ext cx="7776864" cy="4536502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축을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axes,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636912"/>
            <a:ext cx="6496050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1339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축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클래스를 가지고</a:t>
            </a:r>
            <a:r>
              <a:rPr lang="en-US" altLang="ko-KR" sz="2800" dirty="0" smtClean="0"/>
              <a:t>, index/ columns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r>
              <a:rPr lang="en-US" altLang="ko-KR" sz="2800" dirty="0" smtClean="0"/>
              <a:t>(0: </a:t>
            </a:r>
            <a:r>
              <a:rPr lang="ko-KR" altLang="en-US" sz="2800" dirty="0" smtClean="0"/>
              <a:t>행</a:t>
            </a:r>
            <a:r>
              <a:rPr lang="en-US" altLang="ko-KR" sz="2800" dirty="0" smtClean="0"/>
              <a:t>, 1: row)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77247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83968" y="3645024"/>
            <a:ext cx="17281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40558" y="3654219"/>
            <a:ext cx="220385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64088" y="47251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, columns</a:t>
            </a:r>
            <a:r>
              <a:rPr lang="ko-KR" altLang="en-US" dirty="0" smtClean="0"/>
              <a:t>는 열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5148064" y="4014259"/>
            <a:ext cx="1800200" cy="710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948264" y="4014259"/>
            <a:ext cx="194219" cy="710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원소가 존재하지 않은 </a:t>
            </a:r>
            <a:r>
              <a:rPr lang="en-US" altLang="ko-KR" dirty="0" err="1" smtClean="0"/>
              <a:t>DataFrame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평가할 때 사용</a:t>
            </a:r>
            <a:endParaRPr lang="en-US" altLang="ko-KR" dirty="0" smtClean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573016"/>
            <a:ext cx="74485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85817</TotalTime>
  <Words>22651</Words>
  <Application>Microsoft Office PowerPoint</Application>
  <PresentationFormat>화면 슬라이드 쇼(4:3)</PresentationFormat>
  <Paragraphs>6064</Paragraphs>
  <Slides>1269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1269</vt:i4>
      </vt:variant>
    </vt:vector>
  </HeadingPairs>
  <TitlesOfParts>
    <vt:vector size="1272" baseType="lpstr">
      <vt:lpstr>가을</vt:lpstr>
      <vt:lpstr>Equation</vt:lpstr>
      <vt:lpstr>수식</vt:lpstr>
      <vt:lpstr>Python  mathematics /numpy/pandas /matplotlib 이해하기</vt:lpstr>
      <vt:lpstr>1. Numpy  기초 2. Numpy  함수 3. 대수 기초 4. 선형대수 기초 5. 삼각함수 6. 지수/로그/수열  기초 </vt:lpstr>
      <vt:lpstr> 7. 확률과 통계 기초 8.미분  기초 </vt:lpstr>
      <vt:lpstr>  9.Matplotlib  기초 10. Pandas DataFrame (2차원) 11. Pandas panel(3차원) 12. Pandas Serires (1차원) </vt:lpstr>
      <vt:lpstr>  1. Numpy</vt:lpstr>
      <vt:lpstr>  NdArray 이해</vt:lpstr>
      <vt:lpstr> ndarray class</vt:lpstr>
      <vt:lpstr> ndarray 구조</vt:lpstr>
      <vt:lpstr> ndarray 생성</vt:lpstr>
      <vt:lpstr> ndarray 속성</vt:lpstr>
      <vt:lpstr>배열 원소 개수 알아보기</vt:lpstr>
      <vt:lpstr> ndarray 변수 </vt:lpstr>
      <vt:lpstr>numpy.ndarray 변수 : 1</vt:lpstr>
      <vt:lpstr>numpy.ndarray 변수 : 2</vt:lpstr>
      <vt:lpstr>할당 시 참조만 전달</vt:lpstr>
      <vt:lpstr>ndarray가 할당은 참조만 전달</vt:lpstr>
      <vt:lpstr>Range 처리 방식</vt:lpstr>
      <vt:lpstr>range와 numpy.arange 비교</vt:lpstr>
      <vt:lpstr>연산방식</vt:lpstr>
      <vt:lpstr>섭씨와 화씨 온도 변환</vt:lpstr>
      <vt:lpstr>내부 원소 접근 방식</vt:lpstr>
      <vt:lpstr>__getitem__ 비교</vt:lpstr>
      <vt:lpstr>__setitem__ </vt:lpstr>
      <vt:lpstr>처리 속도</vt:lpstr>
      <vt:lpstr>list와 ndarray 계산 성능</vt:lpstr>
      <vt:lpstr>함수와 메소드가 이중 지원</vt:lpstr>
      <vt:lpstr>함수와 메소드 지원</vt:lpstr>
      <vt:lpstr>함수와 메소드를 동일하게 처리</vt:lpstr>
      <vt:lpstr>numpy.copy vs ndarray.copy</vt:lpstr>
      <vt:lpstr>파일에 저장 및 재할당</vt:lpstr>
      <vt:lpstr>save/load</vt:lpstr>
      <vt:lpstr>numpy 이해하기</vt:lpstr>
      <vt:lpstr>ndarray 클래스 이해하기 1</vt:lpstr>
      <vt:lpstr>ndarray 클래스 이해하기 2</vt:lpstr>
      <vt:lpstr> ndarray</vt:lpstr>
      <vt:lpstr>ndarray 생성하기</vt:lpstr>
      <vt:lpstr>ndarray  데이터 변경</vt:lpstr>
      <vt:lpstr>  생성 함수 이해하기</vt:lpstr>
      <vt:lpstr>생성함수 : 1 </vt:lpstr>
      <vt:lpstr>생성함수 : 2 </vt:lpstr>
      <vt:lpstr>array </vt:lpstr>
      <vt:lpstr>numpy.array 생성함수</vt:lpstr>
      <vt:lpstr> array 생성 :  0차원</vt:lpstr>
      <vt:lpstr>array 생성 :  1차원</vt:lpstr>
      <vt:lpstr>배열 이해하기</vt:lpstr>
      <vt:lpstr>배열 만들기</vt:lpstr>
      <vt:lpstr> array 생성 :n차원</vt:lpstr>
      <vt:lpstr> zeros </vt:lpstr>
      <vt:lpstr>numpy.zeros 생성자</vt:lpstr>
      <vt:lpstr> zeors함수 </vt:lpstr>
      <vt:lpstr> zeors함수 : 원소를 튜플로 생성 </vt:lpstr>
      <vt:lpstr>numpy.zeros 생성 예시</vt:lpstr>
      <vt:lpstr> eye </vt:lpstr>
      <vt:lpstr>numpy.eye 생성함수</vt:lpstr>
      <vt:lpstr>numpy.eye k인자 처리</vt:lpstr>
      <vt:lpstr>numpy.eye 생성 예시</vt:lpstr>
      <vt:lpstr> identity </vt:lpstr>
      <vt:lpstr>numpy.identity 생성함수</vt:lpstr>
      <vt:lpstr>numpy.identity 생성 예시</vt:lpstr>
      <vt:lpstr> linspace </vt:lpstr>
      <vt:lpstr>numpy.linspace 생성함수</vt:lpstr>
      <vt:lpstr>linspace</vt:lpstr>
      <vt:lpstr>linspace 함수로 생성</vt:lpstr>
      <vt:lpstr>linspace 함수로 생성 :2</vt:lpstr>
      <vt:lpstr>numpy.linspace 생성 예시</vt:lpstr>
      <vt:lpstr>arange</vt:lpstr>
      <vt:lpstr>arange 함수로 생성: 1</vt:lpstr>
      <vt:lpstr>배열 접근 및 변경하기</vt:lpstr>
      <vt:lpstr>배열 값 바꾸기 : Broadcasting</vt:lpstr>
      <vt:lpstr>배열 사칙연산</vt:lpstr>
      <vt:lpstr>  연산 </vt:lpstr>
      <vt:lpstr>연산</vt:lpstr>
      <vt:lpstr>수치계산</vt:lpstr>
      <vt:lpstr>Dot 연산 :ndarray</vt:lpstr>
      <vt:lpstr>Matrix 덧셈/뺄셈</vt:lpstr>
      <vt:lpstr>Matrix 덧셈</vt:lpstr>
      <vt:lpstr>Matrix 뺄셈</vt:lpstr>
      <vt:lpstr>덧셈과 뺄셈</vt:lpstr>
      <vt:lpstr>행렬 * scala</vt:lpstr>
      <vt:lpstr>Matrix 곱셈</vt:lpstr>
      <vt:lpstr>Matrix 곱셈</vt:lpstr>
      <vt:lpstr>Dot 연산 : ndarray</vt:lpstr>
      <vt:lpstr>Dot 연산 : ndarray (4,3)*(3,1)</vt:lpstr>
      <vt:lpstr>Dot 연산 :matrix</vt:lpstr>
      <vt:lpstr>Matrix 연산(*)</vt:lpstr>
      <vt:lpstr>Matrix 연산(*) : asmatrix</vt:lpstr>
      <vt:lpstr>Vector 곱</vt:lpstr>
      <vt:lpstr>vector 곱셈</vt:lpstr>
      <vt:lpstr>cross 연산</vt:lpstr>
      <vt:lpstr>  array 검색/갱신 하기</vt:lpstr>
      <vt:lpstr> 배열 축 이해</vt:lpstr>
      <vt:lpstr>axis 이해하기 : 2차원</vt:lpstr>
      <vt:lpstr>axis 이해하기 : 3차원</vt:lpstr>
      <vt:lpstr>axis 이해하기 : 3차원</vt:lpstr>
      <vt:lpstr>2차원 배열 접근</vt:lpstr>
      <vt:lpstr>배열 접근하기  </vt:lpstr>
      <vt:lpstr>배열 접근하기 : 행과 열구분</vt:lpstr>
      <vt:lpstr>배열 접근하기 : 행렬로 구분 </vt:lpstr>
      <vt:lpstr>배열 접근하기 : 값 </vt:lpstr>
      <vt:lpstr>N차원 배열 처리</vt:lpstr>
      <vt:lpstr>다차원 배열 :  열 조회/ 변경</vt:lpstr>
      <vt:lpstr>argmax/argmin</vt:lpstr>
      <vt:lpstr>비교연산 처리</vt:lpstr>
      <vt:lpstr>ndarray 와 비교연산 처리</vt:lpstr>
      <vt:lpstr>다차원 배열 :  열 조회/ 변경</vt:lpstr>
      <vt:lpstr>1차원 배열에 비교연산</vt:lpstr>
      <vt:lpstr>2차원 배열에 비교연산</vt:lpstr>
      <vt:lpstr>bool-&gt; int로 전환</vt:lpstr>
      <vt:lpstr>Fancy Indexing</vt:lpstr>
      <vt:lpstr>Fancy indexing : boolean</vt:lpstr>
      <vt:lpstr>Fancy indexing : 숫자 1행</vt:lpstr>
      <vt:lpstr>Fancy indexing : 숫자 여러 행</vt:lpstr>
      <vt:lpstr>Fancy indexing :expression</vt:lpstr>
      <vt:lpstr>Fancy indexing :nonzero</vt:lpstr>
      <vt:lpstr>  array 이름 부여하기</vt:lpstr>
      <vt:lpstr> dtype 구조</vt:lpstr>
      <vt:lpstr> ndarray  내부 원소에 이름 부여</vt:lpstr>
      <vt:lpstr>Array 구조화 : string  </vt:lpstr>
      <vt:lpstr> dtype 내부 이름부여</vt:lpstr>
      <vt:lpstr>Array 구조화 : list 이용  </vt:lpstr>
      <vt:lpstr>ndarray  이름처리 : 1차배열 </vt:lpstr>
      <vt:lpstr>Array 구조화 : dict 이용 -1  </vt:lpstr>
      <vt:lpstr>Array 구조화 : dict 이용 - 2  </vt:lpstr>
      <vt:lpstr>ndarray  이름처리 : 2차배열 1</vt:lpstr>
      <vt:lpstr>ndarray  이름처리 : 2차배열 2</vt:lpstr>
      <vt:lpstr>ndarray 접근 방법 </vt:lpstr>
      <vt:lpstr>numpy.array 접근 방법</vt:lpstr>
      <vt:lpstr>numpy.array 여러 칼럼 접근 </vt:lpstr>
      <vt:lpstr>numpy.array 변경 방법</vt:lpstr>
      <vt:lpstr>ndarray 필드명 변경 </vt:lpstr>
      <vt:lpstr>칼럼 필드명 변경</vt:lpstr>
      <vt:lpstr> dtype  class</vt:lpstr>
      <vt:lpstr>데이터 타입 이해하기</vt:lpstr>
      <vt:lpstr>Data type : 1</vt:lpstr>
      <vt:lpstr>Data type : 2</vt:lpstr>
      <vt:lpstr>Int/float/ bool_ 생성</vt:lpstr>
      <vt:lpstr>numpy.dtype </vt:lpstr>
      <vt:lpstr>numpy.dtype 생성자</vt:lpstr>
      <vt:lpstr>numpy.dtype 생성예시(1)</vt:lpstr>
      <vt:lpstr>numpy.dtype 생성예시(2)</vt:lpstr>
      <vt:lpstr>array-protocol type string</vt:lpstr>
      <vt:lpstr>Ndarray 타입과 매칭 1</vt:lpstr>
      <vt:lpstr>Ndarray 타입과 매칭2</vt:lpstr>
      <vt:lpstr> 메모리 처리 방식</vt:lpstr>
      <vt:lpstr>Byte 메모리 저장방식</vt:lpstr>
      <vt:lpstr>Little-endian</vt:lpstr>
      <vt:lpstr>big-endian</vt:lpstr>
      <vt:lpstr>not-relevant</vt:lpstr>
      <vt:lpstr>numpy.dtype 변수 </vt:lpstr>
      <vt:lpstr>dtype 변수 - 1 </vt:lpstr>
      <vt:lpstr>dtype 변수 - 2 </vt:lpstr>
      <vt:lpstr>dtype 변수 - 3 </vt:lpstr>
      <vt:lpstr>dtype 변수 - 4 </vt:lpstr>
      <vt:lpstr> numpy  random  생성하기</vt:lpstr>
      <vt:lpstr>Simple random data</vt:lpstr>
      <vt:lpstr>주요 함수</vt:lpstr>
      <vt:lpstr> ran/rand</vt:lpstr>
      <vt:lpstr> rand : uniform distribution</vt:lpstr>
      <vt:lpstr> randn : "standard normal"distribution </vt:lpstr>
      <vt:lpstr>randint</vt:lpstr>
      <vt:lpstr> randint</vt:lpstr>
      <vt:lpstr> random_sample</vt:lpstr>
      <vt:lpstr> random_sample</vt:lpstr>
      <vt:lpstr> ranf</vt:lpstr>
      <vt:lpstr> ranf</vt:lpstr>
      <vt:lpstr> random</vt:lpstr>
      <vt:lpstr> random</vt:lpstr>
      <vt:lpstr> seed</vt:lpstr>
      <vt:lpstr> seed </vt:lpstr>
      <vt:lpstr> choice</vt:lpstr>
      <vt:lpstr>choice : int</vt:lpstr>
      <vt:lpstr>choice : replace 속성 </vt:lpstr>
      <vt:lpstr>Permutations(순열)</vt:lpstr>
      <vt:lpstr>Permutation</vt:lpstr>
      <vt:lpstr>shuffle</vt:lpstr>
      <vt:lpstr>Random generator</vt:lpstr>
      <vt:lpstr>RandomState : 생성</vt:lpstr>
      <vt:lpstr>RandomState :seed/get_state</vt:lpstr>
      <vt:lpstr>Distributions</vt:lpstr>
      <vt:lpstr>Binomial : 이항분포</vt:lpstr>
      <vt:lpstr>Uniform </vt:lpstr>
      <vt:lpstr>standard_normal </vt:lpstr>
      <vt:lpstr>Distributions 1</vt:lpstr>
      <vt:lpstr>Distributions 2</vt:lpstr>
      <vt:lpstr>Distributions 3</vt:lpstr>
      <vt:lpstr>2. Numpy  함수</vt:lpstr>
      <vt:lpstr>hypot</vt:lpstr>
      <vt:lpstr>hypot 함수</vt:lpstr>
      <vt:lpstr>fatten/ravel</vt:lpstr>
      <vt:lpstr>Flatten 함수</vt:lpstr>
      <vt:lpstr>ravel 함수</vt:lpstr>
      <vt:lpstr>reshape</vt:lpstr>
      <vt:lpstr>reshape 함수</vt:lpstr>
      <vt:lpstr>concatenate</vt:lpstr>
      <vt:lpstr>concatenate 함수 : 1차원 </vt:lpstr>
      <vt:lpstr>concatenate 함수 : n차원 </vt:lpstr>
      <vt:lpstr>newaxis</vt:lpstr>
      <vt:lpstr>np.newaxis 변수</vt:lpstr>
      <vt:lpstr> tile</vt:lpstr>
      <vt:lpstr>tile</vt:lpstr>
      <vt:lpstr>Array_like를 ndarray로 변환</vt:lpstr>
      <vt:lpstr>stack</vt:lpstr>
      <vt:lpstr>row/column stack 함수 : 1</vt:lpstr>
      <vt:lpstr>row/column stack 함수 : 2</vt:lpstr>
      <vt:lpstr>count_nonzero</vt:lpstr>
      <vt:lpstr>Nonzero 확인 함수</vt:lpstr>
      <vt:lpstr>sum</vt:lpstr>
      <vt:lpstr>sum  함수</vt:lpstr>
      <vt:lpstr>cumsum</vt:lpstr>
      <vt:lpstr>cumsum  함수</vt:lpstr>
      <vt:lpstr>cumsum  함수: 누적처리 예시</vt:lpstr>
      <vt:lpstr>3.대수  기초 </vt:lpstr>
      <vt:lpstr>수 </vt:lpstr>
      <vt:lpstr>수</vt:lpstr>
      <vt:lpstr> 수</vt:lpstr>
      <vt:lpstr>항등원,역수</vt:lpstr>
      <vt:lpstr> 항등원</vt:lpstr>
      <vt:lpstr> 역수</vt:lpstr>
      <vt:lpstr>절대값</vt:lpstr>
      <vt:lpstr> 절대값 absolute value</vt:lpstr>
      <vt:lpstr>비율</vt:lpstr>
      <vt:lpstr> 비율</vt:lpstr>
      <vt:lpstr>거듭제곱</vt:lpstr>
      <vt:lpstr> 거듭제곱</vt:lpstr>
      <vt:lpstr> 거듭제곱의 지수 표현</vt:lpstr>
      <vt:lpstr> 거듭제곱의 성질</vt:lpstr>
      <vt:lpstr>제곱근</vt:lpstr>
      <vt:lpstr> 제곱근</vt:lpstr>
      <vt:lpstr> 제곱근의 지수 표현</vt:lpstr>
      <vt:lpstr>제곱근의 부호 표현</vt:lpstr>
      <vt:lpstr>제곱근의  값 표현</vt:lpstr>
      <vt:lpstr>제곱근의 성질</vt:lpstr>
      <vt:lpstr>대수의 법칙 </vt:lpstr>
      <vt:lpstr>교환법칙</vt:lpstr>
      <vt:lpstr> 교환법칙</vt:lpstr>
      <vt:lpstr> 교환법칙 : 덧셈과 곱셈</vt:lpstr>
      <vt:lpstr>결합법칙</vt:lpstr>
      <vt:lpstr> 결합법칙</vt:lpstr>
      <vt:lpstr> 결합법칙</vt:lpstr>
      <vt:lpstr>분배법칙</vt:lpstr>
      <vt:lpstr> 분배법칙</vt:lpstr>
      <vt:lpstr> 분배법칙</vt:lpstr>
      <vt:lpstr>서로소</vt:lpstr>
      <vt:lpstr> 공약수/최대공약수</vt:lpstr>
      <vt:lpstr> 서로소</vt:lpstr>
      <vt:lpstr>인수분해/전개 </vt:lpstr>
      <vt:lpstr>곱셈공식</vt:lpstr>
      <vt:lpstr>곱셈 공식(-公式, multiplication)</vt:lpstr>
      <vt:lpstr>피타고라스 정리</vt:lpstr>
      <vt:lpstr>제곱근 연산</vt:lpstr>
      <vt:lpstr>인수분해</vt:lpstr>
      <vt:lpstr> 인수분해</vt:lpstr>
      <vt:lpstr> 인수분해 공식</vt:lpstr>
      <vt:lpstr> 인수분해 예시</vt:lpstr>
      <vt:lpstr>이항정리</vt:lpstr>
      <vt:lpstr>이항정리</vt:lpstr>
      <vt:lpstr>이항정리 : 전개</vt:lpstr>
      <vt:lpstr>이항정리 : 파스칼 방식</vt:lpstr>
      <vt:lpstr>함수 </vt:lpstr>
      <vt:lpstr>함수</vt:lpstr>
      <vt:lpstr> 함수란?</vt:lpstr>
      <vt:lpstr> 단사 함수란?</vt:lpstr>
      <vt:lpstr> 전사 함수란?</vt:lpstr>
      <vt:lpstr> 전단사 함수란?</vt:lpstr>
      <vt:lpstr>역함수</vt:lpstr>
      <vt:lpstr> 역함수</vt:lpstr>
      <vt:lpstr> 항등함수</vt:lpstr>
      <vt:lpstr>함수의 합성</vt:lpstr>
      <vt:lpstr> 함수합성 function composition</vt:lpstr>
      <vt:lpstr> 교환법칙</vt:lpstr>
      <vt:lpstr> 결합법칙</vt:lpstr>
      <vt:lpstr>4.선형대수  기초 </vt:lpstr>
      <vt:lpstr>  Numpy  class</vt:lpstr>
      <vt:lpstr>ndarray와 matrix 구분</vt:lpstr>
      <vt:lpstr>ndarray와 matrix 구분</vt:lpstr>
      <vt:lpstr>배열과 vector 구분 : ndarray </vt:lpstr>
      <vt:lpstr>ndarray와 matrix 연산 비교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벡터란</vt:lpstr>
      <vt:lpstr>벡터 크기 </vt:lpstr>
      <vt:lpstr>벡터 크기</vt:lpstr>
      <vt:lpstr>Vector 크기 계산</vt:lpstr>
      <vt:lpstr>단위벡터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Vector 연산: -</vt:lpstr>
      <vt:lpstr>벡터: 스칼라곱</vt:lpstr>
      <vt:lpstr>Vector 연산: 스칼라곱</vt:lpstr>
      <vt:lpstr>내적과 외적 비교 </vt:lpstr>
      <vt:lpstr>내적 vs 외적</vt:lpstr>
      <vt:lpstr>스칼라곱 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vdot: vector 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dot/inner: 예시 </vt:lpstr>
      <vt:lpstr>outer </vt:lpstr>
      <vt:lpstr>outer 예시</vt:lpstr>
      <vt:lpstr>  matrix로  vector  이해하기</vt:lpstr>
      <vt:lpstr>벡터 산술연산</vt:lpstr>
      <vt:lpstr>Vector 연산: +</vt:lpstr>
      <vt:lpstr>Vector 연산: -</vt:lpstr>
      <vt:lpstr>Vector 연산: 스칼라곱</vt:lpstr>
      <vt:lpstr>벡터 크기</vt:lpstr>
      <vt:lpstr>Vector 크기 계산</vt:lpstr>
      <vt:lpstr>vector 내적</vt:lpstr>
      <vt:lpstr>Vector 연산: 내적(dot)</vt:lpstr>
      <vt:lpstr>vector 외적</vt:lpstr>
      <vt:lpstr>Vector 연산: 외적(cross)</vt:lpstr>
      <vt:lpstr>   행렬   이해하기</vt:lpstr>
      <vt:lpstr>행렬이란</vt:lpstr>
      <vt:lpstr>행렬</vt:lpstr>
      <vt:lpstr>Diagonal matrix</vt:lpstr>
      <vt:lpstr>대각행렬</vt:lpstr>
      <vt:lpstr>Identity matrix</vt:lpstr>
      <vt:lpstr>항등행렬</vt:lpstr>
      <vt:lpstr>Triangular matrix</vt:lpstr>
      <vt:lpstr>삼각행렬</vt:lpstr>
      <vt:lpstr>행렬 산술연산</vt:lpstr>
      <vt:lpstr>행렬 산술연산</vt:lpstr>
      <vt:lpstr>행렬 산술연산 예시</vt:lpstr>
      <vt:lpstr>행렬의 전치(transpose)</vt:lpstr>
      <vt:lpstr>행렬 전치</vt:lpstr>
      <vt:lpstr>행렬 전치 예시</vt:lpstr>
      <vt:lpstr>dot 연산</vt:lpstr>
      <vt:lpstr>dot vs inner 차이점(2차원이상)</vt:lpstr>
      <vt:lpstr>dot 처리 기준 1*p, p*1</vt:lpstr>
      <vt:lpstr>dot 처리 기준</vt:lpstr>
      <vt:lpstr>dot : 2차원</vt:lpstr>
      <vt:lpstr>dot 예시</vt:lpstr>
      <vt:lpstr>행렬식</vt:lpstr>
      <vt:lpstr>행렬식(det)</vt:lpstr>
      <vt:lpstr>행렬식(det) : 2차원</vt:lpstr>
      <vt:lpstr>행렬식(det) : 3차원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Dot 연산</vt:lpstr>
      <vt:lpstr>Dot 처리 기준</vt:lpstr>
      <vt:lpstr>dot 행렬 </vt:lpstr>
      <vt:lpstr>dot 예시 : 2차원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대각행렬</vt:lpstr>
      <vt:lpstr>Trace : 3차원 행렬</vt:lpstr>
      <vt:lpstr>trace</vt:lpstr>
      <vt:lpstr>  matrix로 행렬  이해하기</vt:lpstr>
      <vt:lpstr>행렬 이해하기</vt:lpstr>
      <vt:lpstr>행렬</vt:lpstr>
      <vt:lpstr>행렬 생성</vt:lpstr>
      <vt:lpstr>행렬 연산하기</vt:lpstr>
      <vt:lpstr>행렬 : 내적 dot(곱셈)</vt:lpstr>
      <vt:lpstr>행렬 : dot</vt:lpstr>
      <vt:lpstr>행렬 : 외적cross</vt:lpstr>
      <vt:lpstr>행렬 : +/-</vt:lpstr>
      <vt:lpstr>행렬 : +/-</vt:lpstr>
      <vt:lpstr>행렬 : 상수 배</vt:lpstr>
      <vt:lpstr>행렬 : 상수 배</vt:lpstr>
      <vt:lpstr>행렬 : 전치(transpose)</vt:lpstr>
      <vt:lpstr>행렬 : 전치(transpose)</vt:lpstr>
      <vt:lpstr>matmul</vt:lpstr>
      <vt:lpstr>Matmul: 차원계산</vt:lpstr>
      <vt:lpstr>matrix_power</vt:lpstr>
      <vt:lpstr>matrix_power: 예시 </vt:lpstr>
      <vt:lpstr>  Numpy  linalg  함수</vt:lpstr>
      <vt:lpstr>Matrix and vector products</vt:lpstr>
      <vt:lpstr>주요 함수</vt:lpstr>
      <vt:lpstr>Decompositions</vt:lpstr>
      <vt:lpstr>주요 함수</vt:lpstr>
      <vt:lpstr>Matrix eigenvalues</vt:lpstr>
      <vt:lpstr>주요 함수</vt:lpstr>
      <vt:lpstr>Norms and other numbers</vt:lpstr>
      <vt:lpstr>주요 함수</vt:lpstr>
      <vt:lpstr>Solving equations and inverting matrices</vt:lpstr>
      <vt:lpstr>주요 함수</vt:lpstr>
      <vt:lpstr>5.삼각함수  기초 </vt:lpstr>
      <vt:lpstr>삼각함수 기초 </vt:lpstr>
      <vt:lpstr>각의 종류</vt:lpstr>
      <vt:lpstr>각의 종류</vt:lpstr>
      <vt:lpstr>직각삼각형 기본 </vt:lpstr>
      <vt:lpstr>직각 삼각형을 이용</vt:lpstr>
      <vt:lpstr>직각삼각형 예시 </vt:lpstr>
      <vt:lpstr>삼각형을 이용 : 빗변 구하기</vt:lpstr>
      <vt:lpstr>삼각형을 이용 : 높이와 밑변</vt:lpstr>
      <vt:lpstr>피타고라스 정리</vt:lpstr>
      <vt:lpstr>피타고라스 정리 이용하기</vt:lpstr>
      <vt:lpstr>피타고라스 정리 </vt:lpstr>
      <vt:lpstr>삼각함수  (원이용) </vt:lpstr>
      <vt:lpstr>원을 이용한 삼각함수 </vt:lpstr>
      <vt:lpstr> 원을 이용한  삼각함수 정의</vt:lpstr>
      <vt:lpstr> 원을 이용한 정의 예시</vt:lpstr>
      <vt:lpstr>삼각함수 표</vt:lpstr>
      <vt:lpstr> 삼각함수 표</vt:lpstr>
      <vt:lpstr>Ridaian &amp; degree </vt:lpstr>
      <vt:lpstr> degrees/radians 이해  </vt:lpstr>
      <vt:lpstr> degrees와 radians 변환 기준</vt:lpstr>
      <vt:lpstr> degree와 radian 변환  </vt:lpstr>
      <vt:lpstr> degrees와 radians</vt:lpstr>
      <vt:lpstr> degrees와 radians: 변환</vt:lpstr>
      <vt:lpstr> radians &lt;-&gt; degrees : numpy</vt:lpstr>
      <vt:lpstr> radians -&gt; degrees : numpy</vt:lpstr>
      <vt:lpstr> degrees-&gt; radians : numpy</vt:lpstr>
      <vt:lpstr>기본 삼각함수  </vt:lpstr>
      <vt:lpstr>cosine</vt:lpstr>
      <vt:lpstr> cosine 그래프 </vt:lpstr>
      <vt:lpstr> cosine 그래프 </vt:lpstr>
      <vt:lpstr> cosine 그래프 : numpy </vt:lpstr>
      <vt:lpstr> cosine 그래프 </vt:lpstr>
      <vt:lpstr>sine</vt:lpstr>
      <vt:lpstr> sine함수</vt:lpstr>
      <vt:lpstr> sine 그래프 </vt:lpstr>
      <vt:lpstr> sine 그래프 : numpy </vt:lpstr>
      <vt:lpstr> sine 그래프 </vt:lpstr>
      <vt:lpstr>tangent</vt:lpstr>
      <vt:lpstr> tan 함수</vt:lpstr>
      <vt:lpstr> tangent 그래프 </vt:lpstr>
      <vt:lpstr> tangent 그래프 : numpy </vt:lpstr>
      <vt:lpstr> tangent 그래프 </vt:lpstr>
      <vt:lpstr>삼각함수 각의 변환 </vt:lpstr>
      <vt:lpstr>각의 변환</vt:lpstr>
      <vt:lpstr>각의 변화를 알아보기</vt:lpstr>
      <vt:lpstr>삼각함수 사분면 부호</vt:lpstr>
      <vt:lpstr>각의 변화  : 짝수</vt:lpstr>
      <vt:lpstr>각의 변화  : 짝수예시</vt:lpstr>
      <vt:lpstr>각의 변화 : 홀수</vt:lpstr>
      <vt:lpstr>각의 변화 : 홀수 예시</vt:lpstr>
      <vt:lpstr>π/2 :예각</vt:lpstr>
      <vt:lpstr>삼각함수 변화 : π/2</vt:lpstr>
      <vt:lpstr>삼각함수의 변형 : 90도 이내</vt:lpstr>
      <vt:lpstr>삼각함수의 변형 예시</vt:lpstr>
      <vt:lpstr>삼각함수의 변형 : 180도 이내</vt:lpstr>
      <vt:lpstr>삼각함수의 변형 예시</vt:lpstr>
      <vt:lpstr> π 와 예각 연산</vt:lpstr>
      <vt:lpstr>Sin 주기 변화</vt:lpstr>
      <vt:lpstr>cos 주기 변화 </vt:lpstr>
      <vt:lpstr>삼각함수 변화 : π - 예각</vt:lpstr>
      <vt:lpstr>삼각함수 변화 : π + 예각</vt:lpstr>
      <vt:lpstr> 2π 와 예각 연산</vt:lpstr>
      <vt:lpstr>삼각함수 변화 : 2π - </vt:lpstr>
      <vt:lpstr>삼각함수 변화 : 2π +</vt:lpstr>
      <vt:lpstr>삼각함수  덧셈과 뺄셈공식 </vt:lpstr>
      <vt:lpstr>Sin 함수의 덧셈</vt:lpstr>
      <vt:lpstr>Sin 함수 덧셈</vt:lpstr>
      <vt:lpstr>Sin 함수 덧셈 예시</vt:lpstr>
      <vt:lpstr>Sin 함수의 뺄셈</vt:lpstr>
      <vt:lpstr>Sin 함수 뺄셈 예시</vt:lpstr>
      <vt:lpstr>cos 함수의 덧셈/뺄셈</vt:lpstr>
      <vt:lpstr> cos함수 덧셈 예시</vt:lpstr>
      <vt:lpstr> cos함수 뺄셈 예시</vt:lpstr>
      <vt:lpstr>역수 </vt:lpstr>
      <vt:lpstr>역수</vt:lpstr>
      <vt:lpstr> 역수</vt:lpstr>
      <vt:lpstr>역수 구하기</vt:lpstr>
      <vt:lpstr> 역수 구하기</vt:lpstr>
      <vt:lpstr> 삼각함수*역수 = 1</vt:lpstr>
      <vt:lpstr>역삼각함수 </vt:lpstr>
      <vt:lpstr>역함수 사용하기</vt:lpstr>
      <vt:lpstr> 역함수</vt:lpstr>
      <vt:lpstr> 삼각함수의 역함수</vt:lpstr>
      <vt:lpstr>arcsine</vt:lpstr>
      <vt:lpstr> arcsine</vt:lpstr>
      <vt:lpstr> arcsine : numpy</vt:lpstr>
      <vt:lpstr> arcsine : numpy 그래프</vt:lpstr>
      <vt:lpstr>arccosine</vt:lpstr>
      <vt:lpstr> arccosine : numpy</vt:lpstr>
      <vt:lpstr> arccosine : numpy 그래프</vt:lpstr>
      <vt:lpstr> arctangent</vt:lpstr>
      <vt:lpstr> 삼각함수의 역함수</vt:lpstr>
      <vt:lpstr>6.지수 /로그/수열  기초 </vt:lpstr>
      <vt:lpstr>지수함수 기초 </vt:lpstr>
      <vt:lpstr>지수 함수</vt:lpstr>
      <vt:lpstr> 지수 함수란?</vt:lpstr>
      <vt:lpstr> 자연지수함수</vt:lpstr>
      <vt:lpstr> 지수함수 그래프</vt:lpstr>
      <vt:lpstr>지수 법칙 </vt:lpstr>
      <vt:lpstr> 지수 법칙</vt:lpstr>
      <vt:lpstr> 지수 법칙 : exp</vt:lpstr>
      <vt:lpstr> 지수 법칙 : exp 그래프</vt:lpstr>
      <vt:lpstr>로그함수 기초 </vt:lpstr>
      <vt:lpstr>로그함수란 </vt:lpstr>
      <vt:lpstr> 로그함수 정의 </vt:lpstr>
      <vt:lpstr> 로그함수 규칙 </vt:lpstr>
      <vt:lpstr> 상용로그 </vt:lpstr>
      <vt:lpstr> 상용로그 : log10 </vt:lpstr>
      <vt:lpstr>자연로그 </vt:lpstr>
      <vt:lpstr>자연로그 : log </vt:lpstr>
      <vt:lpstr>로그함수 성질 </vt:lpstr>
      <vt:lpstr> 로그함수의 성질 1</vt:lpstr>
      <vt:lpstr> 로그함수의 성질1  : 예시</vt:lpstr>
      <vt:lpstr> 로그함수의 성질 2 : 지수의 곱</vt:lpstr>
      <vt:lpstr> 로그함수의 성질 2: 지수의 나누기</vt:lpstr>
      <vt:lpstr> 로그함수의 성질 2: 상수 배</vt:lpstr>
      <vt:lpstr> 로그함수의 성질 2 : 예시</vt:lpstr>
      <vt:lpstr> 밑의 변환 </vt:lpstr>
      <vt:lpstr>급수 기초 </vt:lpstr>
      <vt:lpstr>급수(級數,series,  ∑an) </vt:lpstr>
      <vt:lpstr> 급수(級數,series, ∑an)</vt:lpstr>
      <vt:lpstr>급수의 표현 1</vt:lpstr>
      <vt:lpstr>급수의 표현 2</vt:lpstr>
      <vt:lpstr>급수의 성질 </vt:lpstr>
      <vt:lpstr>급수의 일반적인 성질</vt:lpstr>
      <vt:lpstr>급수의 일반적인 성질</vt:lpstr>
      <vt:lpstr> 유한급수 , 무한급수</vt:lpstr>
      <vt:lpstr>등차급수 </vt:lpstr>
      <vt:lpstr> 등차급수</vt:lpstr>
      <vt:lpstr>등비급수 </vt:lpstr>
      <vt:lpstr> 등비급수</vt:lpstr>
      <vt:lpstr>수열 기초 </vt:lpstr>
      <vt:lpstr>등차수열(Arithmetic Sequence) </vt:lpstr>
      <vt:lpstr> 등차수열</vt:lpstr>
      <vt:lpstr> 공차</vt:lpstr>
      <vt:lpstr>등차 수열의 합 </vt:lpstr>
      <vt:lpstr>등차 수열의 합 : 등차급수 </vt:lpstr>
      <vt:lpstr>등차 수열의 합의 산식 </vt:lpstr>
      <vt:lpstr> 등차수열의 합 1</vt:lpstr>
      <vt:lpstr> 등차수열의 합 2</vt:lpstr>
      <vt:lpstr>초기값이 중간부터 오는 경우</vt:lpstr>
      <vt:lpstr>등비수열(Geometric Sequence) </vt:lpstr>
      <vt:lpstr> 등비수열</vt:lpstr>
      <vt:lpstr> 공비</vt:lpstr>
      <vt:lpstr>등비 수열의 합 </vt:lpstr>
      <vt:lpstr>등비 수열의 합 : 등비급수 </vt:lpstr>
      <vt:lpstr> 등비수열의 합</vt:lpstr>
      <vt:lpstr> 등비수열의 합 예시 </vt:lpstr>
      <vt:lpstr> 등비수열의 합 예시</vt:lpstr>
      <vt:lpstr>수열의 극한 </vt:lpstr>
      <vt:lpstr>급수와 극한 </vt:lpstr>
      <vt:lpstr> 수열의 극한</vt:lpstr>
      <vt:lpstr> 부분합 급수</vt:lpstr>
      <vt:lpstr>무한수열과 극한</vt:lpstr>
      <vt:lpstr>수렴과 발산 </vt:lpstr>
      <vt:lpstr>수렴</vt:lpstr>
      <vt:lpstr>발산</vt:lpstr>
      <vt:lpstr>수열 극한의 기본 성질 </vt:lpstr>
      <vt:lpstr>극한의 기본 성질</vt:lpstr>
      <vt:lpstr>7.미분/적분 기초 </vt:lpstr>
      <vt:lpstr>함수의 극한  기초 </vt:lpstr>
      <vt:lpstr>함수의 극한</vt:lpstr>
      <vt:lpstr>함수의 극한</vt:lpstr>
      <vt:lpstr>좌극한값/우극한값</vt:lpstr>
      <vt:lpstr>함수의 연속</vt:lpstr>
      <vt:lpstr>함수의 극한의 수렴</vt:lpstr>
      <vt:lpstr>함수의 극한의 수렴</vt:lpstr>
      <vt:lpstr>함수의 극한의 성질</vt:lpstr>
      <vt:lpstr>함수 극한의 성질</vt:lpstr>
      <vt:lpstr>미분(differential)  기초 </vt:lpstr>
      <vt:lpstr>할선과 접선</vt:lpstr>
      <vt:lpstr>할선</vt:lpstr>
      <vt:lpstr>접선</vt:lpstr>
      <vt:lpstr>기울기</vt:lpstr>
      <vt:lpstr>평균변화율: 할선기울기</vt:lpstr>
      <vt:lpstr>평균변화율 : 할선</vt:lpstr>
      <vt:lpstr>미분계수: 접선기울기</vt:lpstr>
      <vt:lpstr>순간변화율/미분계수 </vt:lpstr>
      <vt:lpstr>순간변화율(미분계수) 흐름</vt:lpstr>
      <vt:lpstr>순간변화율(미분계수)의 그래프</vt:lpstr>
      <vt:lpstr>미분 가능</vt:lpstr>
      <vt:lpstr>미분가능한 함수 : differentiable function</vt:lpstr>
      <vt:lpstr>미분가능 </vt:lpstr>
      <vt:lpstr>도함수</vt:lpstr>
      <vt:lpstr>미분계수와 도함수 차이</vt:lpstr>
      <vt:lpstr>도함수</vt:lpstr>
      <vt:lpstr>이계도함수</vt:lpstr>
      <vt:lpstr>변곡점</vt:lpstr>
      <vt:lpstr>이계 도함수</vt:lpstr>
      <vt:lpstr>미분 기본 공식 1</vt:lpstr>
      <vt:lpstr>미분의 기본 공식 : 1</vt:lpstr>
      <vt:lpstr>상수미분</vt:lpstr>
      <vt:lpstr>실수배 미분</vt:lpstr>
      <vt:lpstr>함수의 미분</vt:lpstr>
      <vt:lpstr>미분 기본 공식 2</vt:lpstr>
      <vt:lpstr>미분의 기본 공식 : 2</vt:lpstr>
      <vt:lpstr>합과차의 미분</vt:lpstr>
      <vt:lpstr>곱의 미분</vt:lpstr>
      <vt:lpstr>적분(integration) 기초 </vt:lpstr>
      <vt:lpstr>부정적분</vt:lpstr>
      <vt:lpstr>부정적분</vt:lpstr>
      <vt:lpstr>정적분</vt:lpstr>
      <vt:lpstr>정적분: definite integral</vt:lpstr>
      <vt:lpstr>8.확률과 통계 기초 </vt:lpstr>
      <vt:lpstr>기호 표기법 </vt:lpstr>
      <vt:lpstr>평균 표준편차 분산 기호</vt:lpstr>
      <vt:lpstr>평균 표준편차 분산 기호</vt:lpstr>
      <vt:lpstr>평균/중앙값/최빈값  기초 </vt:lpstr>
      <vt:lpstr>평균 산식</vt:lpstr>
      <vt:lpstr>산출평균: arithmetic mean </vt:lpstr>
      <vt:lpstr>기하평균: geometric mean </vt:lpstr>
      <vt:lpstr>조화평균 </vt:lpstr>
      <vt:lpstr>중앙값</vt:lpstr>
      <vt:lpstr>중앙값: median</vt:lpstr>
      <vt:lpstr>최빈값</vt:lpstr>
      <vt:lpstr>최빈값: mode</vt:lpstr>
      <vt:lpstr>사분위수</vt:lpstr>
      <vt:lpstr>사분위수</vt:lpstr>
      <vt:lpstr>평균/중간값/최빈값 예시</vt:lpstr>
      <vt:lpstr>평균/중간값/최빈값 : statistics</vt:lpstr>
      <vt:lpstr>평균/중간값/최빈값 : numpy</vt:lpstr>
      <vt:lpstr>분산 기초 </vt:lpstr>
      <vt:lpstr>분산 정의</vt:lpstr>
      <vt:lpstr>분산 : population variance</vt:lpstr>
      <vt:lpstr>분산 : variance</vt:lpstr>
      <vt:lpstr>분산 : statistics</vt:lpstr>
      <vt:lpstr> pvariance</vt:lpstr>
      <vt:lpstr>variance</vt:lpstr>
      <vt:lpstr> variance/pvariance</vt:lpstr>
      <vt:lpstr>분산 :numpy</vt:lpstr>
      <vt:lpstr>variance</vt:lpstr>
      <vt:lpstr>표준편차 기초 </vt:lpstr>
      <vt:lpstr>표준편차</vt:lpstr>
      <vt:lpstr>Standard deviation</vt:lpstr>
      <vt:lpstr>표준편차:statistics</vt:lpstr>
      <vt:lpstr> pstdev</vt:lpstr>
      <vt:lpstr>stdev</vt:lpstr>
      <vt:lpstr> stdev/pstdev</vt:lpstr>
      <vt:lpstr>표준편차 : numpy</vt:lpstr>
      <vt:lpstr>std</vt:lpstr>
      <vt:lpstr>공분산 기초 </vt:lpstr>
      <vt:lpstr>공분산(Covariance)</vt:lpstr>
      <vt:lpstr>공분산(Covariance)</vt:lpstr>
      <vt:lpstr>공분산 : numpy</vt:lpstr>
      <vt:lpstr>상관계수 기초 </vt:lpstr>
      <vt:lpstr>상관계수</vt:lpstr>
      <vt:lpstr>상관계수</vt:lpstr>
      <vt:lpstr>상관관계 정도</vt:lpstr>
      <vt:lpstr>상관계수 : numpy</vt:lpstr>
      <vt:lpstr>경우의 수 기초 </vt:lpstr>
      <vt:lpstr>경우의 수</vt:lpstr>
      <vt:lpstr>경우의 수 (number of cases)</vt:lpstr>
      <vt:lpstr>합의 법칙</vt:lpstr>
      <vt:lpstr>곱의 법칙</vt:lpstr>
      <vt:lpstr>곱의 법칙:데카르트 곱</vt:lpstr>
      <vt:lpstr>합/곱의 법칙 구별</vt:lpstr>
      <vt:lpstr>경우의 수</vt:lpstr>
      <vt:lpstr>! 팩토리얼</vt:lpstr>
      <vt:lpstr>순열/조합 기초 </vt:lpstr>
      <vt:lpstr>순열</vt:lpstr>
      <vt:lpstr>순열</vt:lpstr>
      <vt:lpstr>순열 사용하는 경우</vt:lpstr>
      <vt:lpstr>순열 예시</vt:lpstr>
      <vt:lpstr>같은 조건을 가진 순열</vt:lpstr>
      <vt:lpstr>같은 조건을 가진 것들이 순열</vt:lpstr>
      <vt:lpstr>중복순열</vt:lpstr>
      <vt:lpstr>중복순열</vt:lpstr>
      <vt:lpstr>조합</vt:lpstr>
      <vt:lpstr>조합</vt:lpstr>
      <vt:lpstr>조합의 특징</vt:lpstr>
      <vt:lpstr>중복조합</vt:lpstr>
      <vt:lpstr>중복조합</vt:lpstr>
      <vt:lpstr>확률변수와 확률분포 기초 </vt:lpstr>
      <vt:lpstr>확률변수/분포</vt:lpstr>
      <vt:lpstr>확률변수</vt:lpstr>
      <vt:lpstr>확률분포</vt:lpstr>
      <vt:lpstr>이산확률변수/분포</vt:lpstr>
      <vt:lpstr>이산확률변수</vt:lpstr>
      <vt:lpstr>이산확률분포</vt:lpstr>
      <vt:lpstr>확률질량함수</vt:lpstr>
      <vt:lpstr>확률질량함수 예시</vt:lpstr>
      <vt:lpstr>이산균등분표</vt:lpstr>
      <vt:lpstr>연속확률변수/분포</vt:lpstr>
      <vt:lpstr>연속확률변수</vt:lpstr>
      <vt:lpstr>연속확률분포</vt:lpstr>
      <vt:lpstr>확률밀도함수</vt:lpstr>
      <vt:lpstr>확률밀도함수의 그래프</vt:lpstr>
      <vt:lpstr>연속균등분포</vt:lpstr>
      <vt:lpstr>연속균등분포 예시</vt:lpstr>
      <vt:lpstr>정규분포 </vt:lpstr>
      <vt:lpstr>정규분포 예시 </vt:lpstr>
      <vt:lpstr>9.Matplotlib 기초 </vt:lpstr>
      <vt:lpstr>MatPLOTLIB pyplot 기초 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 pyplot 좌표 이해하기 </vt:lpstr>
      <vt:lpstr>좌표이해하기 </vt:lpstr>
      <vt:lpstr> 좌표</vt:lpstr>
      <vt:lpstr>좌표 기준 </vt:lpstr>
      <vt:lpstr> 좌표 기준</vt:lpstr>
      <vt:lpstr>MatPLOTLIB pyplot plot 함수 (선그래프)이해 </vt:lpstr>
      <vt:lpstr>Plot 함수 </vt:lpstr>
      <vt:lpstr>Plot 함수 </vt:lpstr>
      <vt:lpstr>Line2D class </vt:lpstr>
      <vt:lpstr>Line2D </vt:lpstr>
      <vt:lpstr>Line2D 생성자 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plt.axis 꾸미기 </vt:lpstr>
      <vt:lpstr> axis로 x,y축 조정 </vt:lpstr>
      <vt:lpstr> axis 함수  이해하기</vt:lpstr>
      <vt:lpstr> axis 함수  실행예시</vt:lpstr>
      <vt:lpstr>MaTPLOTLIB plt.ticks 꾸미기 </vt:lpstr>
      <vt:lpstr> ticks </vt:lpstr>
      <vt:lpstr> xticks 함수 : x축 넣기</vt:lpstr>
      <vt:lpstr> yticks 함수 : y축 넣기</vt:lpstr>
      <vt:lpstr> ticks 함수 : 축 넣기</vt:lpstr>
      <vt:lpstr>MaTPLOTLIB plt.xlim/ylim 꾸미기 </vt:lpstr>
      <vt:lpstr>limit</vt:lpstr>
      <vt:lpstr> lim 함수 : 축 넣기</vt:lpstr>
      <vt:lpstr>MaTPLOTLIB plt.xscale /yscale 꾸미기 </vt:lpstr>
      <vt:lpstr>scale</vt:lpstr>
      <vt:lpstr> scale 함수 : 축 자동 변환 1</vt:lpstr>
      <vt:lpstr> scale 함수 : 축 자동 변환 2</vt:lpstr>
      <vt:lpstr>MaTPLOTLIB plt.legend 꾸미기 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MaTPLOTLIB 그래프 꾸미기 Text class 처리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pyplot  scatter  함수 </vt:lpstr>
      <vt:lpstr>점 그래프</vt:lpstr>
      <vt:lpstr> scatter 함수 : 분포점을 그리기</vt:lpstr>
      <vt:lpstr>모양과 색 바꾸기</vt:lpstr>
      <vt:lpstr> scatter 함수 : 모양과 색 입히기 </vt:lpstr>
      <vt:lpstr>MatPLOTLIB pyplot bar 함수 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Label 조정</vt:lpstr>
      <vt:lpstr> pie함수 : labels 붙이기 </vt:lpstr>
      <vt:lpstr>MatPLOTLIB pyplot histo 함수 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pyplot figure 이해 </vt:lpstr>
      <vt:lpstr>Figure 이해하기 </vt:lpstr>
      <vt:lpstr> figure 함수</vt:lpstr>
      <vt:lpstr>Figure 객체 생성</vt:lpstr>
      <vt:lpstr> figure 파라미터 주기</vt:lpstr>
      <vt:lpstr> figure 함수 :  파라미터 </vt:lpstr>
      <vt:lpstr> figure 함수 실행 </vt:lpstr>
      <vt:lpstr>Figure 에 Line2D 연결 1 </vt:lpstr>
      <vt:lpstr> Figure 객체 : 2 개 생성하기 1</vt:lpstr>
      <vt:lpstr> Figure 객체 : 2 개 생성하기 2</vt:lpstr>
      <vt:lpstr>Figure 에 Line2D 연결 2 </vt:lpstr>
      <vt:lpstr>Figure/Line2D 관계</vt:lpstr>
      <vt:lpstr> Figure/Line2D 관계 : 그래프</vt:lpstr>
      <vt:lpstr> Figure/Line2D 관계 : 주석처리</vt:lpstr>
      <vt:lpstr> Figure method axes 생성</vt:lpstr>
      <vt:lpstr> add_subplot/add_axes 메소드</vt:lpstr>
      <vt:lpstr>첫번째 그래프 표시</vt:lpstr>
      <vt:lpstr>첫번째 그래프에 label 추가</vt:lpstr>
      <vt:lpstr>첫번째 그래프 지우려면</vt:lpstr>
      <vt:lpstr>MatPLOTLIB pyplot Axes 이해 </vt:lpstr>
      <vt:lpstr>Axes  </vt:lpstr>
      <vt:lpstr> Axes class란</vt:lpstr>
      <vt:lpstr> Figure 에서 Axes 가져오기 </vt:lpstr>
      <vt:lpstr> figure 내에서 axes 생성</vt:lpstr>
      <vt:lpstr>Axes 객체 생성 : add_subplot</vt:lpstr>
      <vt:lpstr>Axes 객체 생성 : plt.subplot</vt:lpstr>
      <vt:lpstr>Axes class 이해하기</vt:lpstr>
      <vt:lpstr> Axes 내의 메소드 세팅</vt:lpstr>
      <vt:lpstr>Axes Method 사용하기</vt:lpstr>
      <vt:lpstr>Axes 메소드 사용 </vt:lpstr>
      <vt:lpstr>Axes 메소드 사용: 결과 </vt:lpstr>
      <vt:lpstr>MatPLOTLIB pyplot subplot함수 (axes)이해 </vt:lpstr>
      <vt:lpstr>Subplot 함수</vt:lpstr>
      <vt:lpstr> subplot 함수</vt:lpstr>
      <vt:lpstr>Subplot 파라미터 처리 </vt:lpstr>
      <vt:lpstr> subplot</vt:lpstr>
      <vt:lpstr> figure 만 생성</vt:lpstr>
      <vt:lpstr> subplot으로 2행1열 처리</vt:lpstr>
      <vt:lpstr> figure: 2행 1열로 분리</vt:lpstr>
      <vt:lpstr> figure/subplot함수 : 예시</vt:lpstr>
      <vt:lpstr> figure/subplot: 여러 개 분리</vt:lpstr>
      <vt:lpstr> subplot으로 2행2열 </vt:lpstr>
      <vt:lpstr> figure : 2행2열 중에 1개</vt:lpstr>
      <vt:lpstr> figure: 2행 2열 중에 2개 </vt:lpstr>
      <vt:lpstr> figure: 2행 2열 중에 3개 </vt:lpstr>
      <vt:lpstr> figure: 2행 2열 중에 4개 </vt:lpstr>
      <vt:lpstr> subplot 행 통합</vt:lpstr>
      <vt:lpstr> subplot : 행 통합</vt:lpstr>
      <vt:lpstr> subplot 열 통합</vt:lpstr>
      <vt:lpstr> subplot : 열 통합</vt:lpstr>
      <vt:lpstr>Subplot으로 그래프 분할</vt:lpstr>
      <vt:lpstr>Subplot : (1,2)</vt:lpstr>
      <vt:lpstr>Subplot : (2,2)</vt:lpstr>
      <vt:lpstr>Subplot 파라미터:숫자로 표시</vt:lpstr>
      <vt:lpstr>Subplot : (2,2)</vt:lpstr>
      <vt:lpstr>Axes text 처리</vt:lpstr>
      <vt:lpstr>Axes text 처리</vt:lpstr>
      <vt:lpstr>MatPLOTLIB pyplot axes.spines </vt:lpstr>
      <vt:lpstr>Axes.spines</vt:lpstr>
      <vt:lpstr>Axes spines 처리 전 좌표</vt:lpstr>
      <vt:lpstr>Axes spines 처리 후 좌표</vt:lpstr>
      <vt:lpstr>MatPLOTLIB pyplot subplots함수 (Axessubplot)이해 </vt:lpstr>
      <vt:lpstr>Subplots 함수 </vt:lpstr>
      <vt:lpstr>Subplots 함수</vt:lpstr>
      <vt:lpstr>Subplots 함수(1행 2열) </vt:lpstr>
      <vt:lpstr>Subplots 파라미터 처리 :(1,2)</vt:lpstr>
      <vt:lpstr>Subplots 파라미터 처리 </vt:lpstr>
      <vt:lpstr>그래프 결과 </vt:lpstr>
      <vt:lpstr>Subplots 함수(1행 3열) </vt:lpstr>
      <vt:lpstr>Subplots 파라미터 처리(1,3)</vt:lpstr>
      <vt:lpstr>Subplots 함수(2행 2열) </vt:lpstr>
      <vt:lpstr>Subplots 파라미터 처리 (2,2)</vt:lpstr>
      <vt:lpstr>Subplots 파라미터 처리</vt:lpstr>
      <vt:lpstr>그래프 결과 </vt:lpstr>
      <vt:lpstr> figure/subplot 함수 처리</vt:lpstr>
      <vt:lpstr>Figure/subplot으로 표시</vt:lpstr>
      <vt:lpstr>Figure/subplot 그래프</vt:lpstr>
      <vt:lpstr>MatPLOTLIB pyplot axessubplot. spines </vt:lpstr>
      <vt:lpstr>AxesSubplot.spines</vt:lpstr>
      <vt:lpstr>Axes로 plot 처리</vt:lpstr>
      <vt:lpstr>Spines : set_visible</vt:lpstr>
      <vt:lpstr>Spines : set_ticks_position</vt:lpstr>
      <vt:lpstr>Axes.spines</vt:lpstr>
      <vt:lpstr> sin/cos 함수 그래프</vt:lpstr>
      <vt:lpstr> figure와 그래프 변경</vt:lpstr>
      <vt:lpstr> 좌표 축 범위 제한</vt:lpstr>
      <vt:lpstr> 좌표축 이동</vt:lpstr>
      <vt:lpstr>MaTPLOTLIB 파일처리 </vt:lpstr>
      <vt:lpstr>파일 처리 하기</vt:lpstr>
      <vt:lpstr> plot 함수 : file 읽고 처리</vt:lpstr>
      <vt:lpstr>결과를 PDF 처리하기</vt:lpstr>
      <vt:lpstr> savefig 함수</vt:lpstr>
      <vt:lpstr>10. Pandas DataFrame (2차원)</vt:lpstr>
      <vt:lpstr>Dataframe  구조</vt:lpstr>
      <vt:lpstr>DataFrame class 구조</vt:lpstr>
      <vt:lpstr>DataFrame 생성</vt:lpstr>
      <vt:lpstr>DataFrame 구조</vt:lpstr>
      <vt:lpstr>Series vs. DataFrame </vt:lpstr>
      <vt:lpstr>DataFrame : arange 생성</vt:lpstr>
      <vt:lpstr>Dataframe : dict 생성</vt:lpstr>
      <vt:lpstr>Dataframe  생성</vt:lpstr>
      <vt:lpstr> 생성 </vt:lpstr>
      <vt:lpstr>DataFrame 생성: 1 column</vt:lpstr>
      <vt:lpstr>DataFrame 생성: list/tuple</vt:lpstr>
      <vt:lpstr>DataFrame 생성: dict </vt:lpstr>
      <vt:lpstr>DataFrame 생성: Series</vt:lpstr>
      <vt:lpstr>행 index 변경</vt:lpstr>
      <vt:lpstr>DataFrame 행 이름 부여</vt:lpstr>
      <vt:lpstr>칼럼 구조 변경</vt:lpstr>
      <vt:lpstr>DataFrame 생성후 칼럼명 추가</vt:lpstr>
      <vt:lpstr>DataFrame 칼럼 추가:칼럼복사</vt:lpstr>
      <vt:lpstr>multiindex 생성 </vt:lpstr>
      <vt:lpstr>DataFrame multiinex 생성</vt:lpstr>
      <vt:lpstr>Dataframe  속성</vt:lpstr>
      <vt:lpstr>DataFrame 기본 속성</vt:lpstr>
      <vt:lpstr>DataFrame 형태 조회 속성</vt:lpstr>
      <vt:lpstr>DataFrame 생성</vt:lpstr>
      <vt:lpstr>DataFrame 기본 속성 확인</vt:lpstr>
      <vt:lpstr>DataFrame attribute 예시:2</vt:lpstr>
      <vt:lpstr>DataFrame attribute 예시:3</vt:lpstr>
      <vt:lpstr>DataFrame attribute 예시:4</vt:lpstr>
      <vt:lpstr>Axes 축 이해</vt:lpstr>
      <vt:lpstr> empty</vt:lpstr>
      <vt:lpstr>Dataframe  행기준  접근</vt:lpstr>
      <vt:lpstr>DataFrame 접근 방법</vt:lpstr>
      <vt:lpstr>내부 값 접근 속성</vt:lpstr>
      <vt:lpstr> DataFrame.blocks</vt:lpstr>
      <vt:lpstr> DataFrame.blocks 내부 조회</vt:lpstr>
      <vt:lpstr>DataFrame.iat </vt:lpstr>
      <vt:lpstr>DataFrame.iloc </vt:lpstr>
      <vt:lpstr>행/열 구조 접근</vt:lpstr>
      <vt:lpstr>DataFrame.ix </vt:lpstr>
      <vt:lpstr>DataFrame 행과열 검색 1</vt:lpstr>
      <vt:lpstr>DataFrame 행과열 검색 2</vt:lpstr>
      <vt:lpstr>row 접근시 슬라이싱 계산차이</vt:lpstr>
      <vt:lpstr>loc</vt:lpstr>
      <vt:lpstr>Indexing loc 처리 방법</vt:lpstr>
      <vt:lpstr>DataFrame.loc </vt:lpstr>
      <vt:lpstr>DataFrame 행 이름 부여</vt:lpstr>
      <vt:lpstr>DataFrame 단일 행 검색</vt:lpstr>
      <vt:lpstr>DataFrame 멀티 행 검색</vt:lpstr>
      <vt:lpstr>DataFrame.loc : label로 조회 </vt:lpstr>
      <vt:lpstr>Dataframe  칼럼기준  접근</vt:lpstr>
      <vt:lpstr>칼럼 구조 접근</vt:lpstr>
      <vt:lpstr>Indexing [ ]처리 방법</vt:lpstr>
      <vt:lpstr>칼럼 추가/삭제</vt:lpstr>
      <vt:lpstr>DataFrame 칼럼 추가</vt:lpstr>
      <vt:lpstr>DataFrame 칼럼 삭제 : del</vt:lpstr>
      <vt:lpstr>DataFrame 칼럼 삭제 : drop</vt:lpstr>
      <vt:lpstr>칼럼 변경</vt:lpstr>
      <vt:lpstr>DataFrame 칼럼값 변경</vt:lpstr>
      <vt:lpstr>칼럼 검색</vt:lpstr>
      <vt:lpstr>DataFrame 단일 열 검색</vt:lpstr>
      <vt:lpstr>DataFrame 멀티 열 검색</vt:lpstr>
      <vt:lpstr>DataFrame 접근: 사전형식</vt:lpstr>
      <vt:lpstr>DataFrame 접근: 여러개 사전형식</vt:lpstr>
      <vt:lpstr>DataFrame 접근: 속성형식</vt:lpstr>
      <vt:lpstr>열단위 값 변경</vt:lpstr>
      <vt:lpstr>DataFrame 접근: swap처리</vt:lpstr>
      <vt:lpstr>DataFrame 논리식 접근</vt:lpstr>
      <vt:lpstr>DataFrame 조회 : 논리식</vt:lpstr>
      <vt:lpstr>Dataframe  multi index 기준  접근</vt:lpstr>
      <vt:lpstr>multi 열 접근</vt:lpstr>
      <vt:lpstr>DataFrame 생성</vt:lpstr>
      <vt:lpstr>DataFrame : 상위 column 조회 </vt:lpstr>
      <vt:lpstr>DataFrame 조회 : 하위 칼럼 </vt:lpstr>
      <vt:lpstr>Dataframe  메소드</vt:lpstr>
      <vt:lpstr>astype</vt:lpstr>
      <vt:lpstr>타입 변환 후 생성 : astype</vt:lpstr>
      <vt:lpstr>타입 변환 후 생성 </vt:lpstr>
      <vt:lpstr>copy</vt:lpstr>
      <vt:lpstr>카피 후 생성 : copy</vt:lpstr>
      <vt:lpstr>카피 후 생성 : copy</vt:lpstr>
      <vt:lpstr>Iterable 조회</vt:lpstr>
      <vt:lpstr>Iterable 처리: iteritems</vt:lpstr>
      <vt:lpstr>Iterable 처리: iterrows</vt:lpstr>
      <vt:lpstr>Iterable 처리: itertuples</vt:lpstr>
      <vt:lpstr>Inserting/poping data </vt:lpstr>
      <vt:lpstr>칼럼 삽입: insert</vt:lpstr>
      <vt:lpstr>칼럼 삭제: pop</vt:lpstr>
      <vt:lpstr>Missing data handling</vt:lpstr>
      <vt:lpstr>isnull/notnull</vt:lpstr>
      <vt:lpstr>Replace : 원소 한 개 변경</vt:lpstr>
      <vt:lpstr>Replace : 원소 여러 개 변경</vt:lpstr>
      <vt:lpstr>Sort/reindex</vt:lpstr>
      <vt:lpstr>DataFrame  sort_value</vt:lpstr>
      <vt:lpstr>DataFrame  reindex</vt:lpstr>
      <vt:lpstr>DataFrame  index</vt:lpstr>
      <vt:lpstr>산술연산자</vt:lpstr>
      <vt:lpstr>산술연산자 이용</vt:lpstr>
      <vt:lpstr>DataFrame head/tail</vt:lpstr>
      <vt:lpstr>DataFrame head 검색</vt:lpstr>
      <vt:lpstr>DataFrame tail 검색</vt:lpstr>
      <vt:lpstr>groupby</vt:lpstr>
      <vt:lpstr>Groupby </vt:lpstr>
      <vt:lpstr>Groupby : 1칼럼</vt:lpstr>
      <vt:lpstr>Groupby : 여러 칼럼 1</vt:lpstr>
      <vt:lpstr>Groupby : 여러 칼럼 2</vt:lpstr>
      <vt:lpstr>산술연산 메소드</vt:lpstr>
      <vt:lpstr>Dataframe 간 산술연산</vt:lpstr>
      <vt:lpstr>칼럼간 산술연산</vt:lpstr>
      <vt:lpstr>Dataframe 간 우측산술연산</vt:lpstr>
      <vt:lpstr>칼럼간 우측 산술연산</vt:lpstr>
      <vt:lpstr>합,평균, 표준편차, 분산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Min/max</vt:lpstr>
      <vt:lpstr> min/max : 열</vt:lpstr>
      <vt:lpstr> min/max : 행</vt:lpstr>
      <vt:lpstr>Boolean Reductions</vt:lpstr>
      <vt:lpstr>All</vt:lpstr>
      <vt:lpstr> any</vt:lpstr>
      <vt:lpstr>equals()</vt:lpstr>
      <vt:lpstr>Pandas 함수</vt:lpstr>
      <vt:lpstr>concat</vt:lpstr>
      <vt:lpstr>행과 열기준으로 연결 1</vt:lpstr>
      <vt:lpstr>행과 열기준으로 연결 2</vt:lpstr>
      <vt:lpstr>merge</vt:lpstr>
      <vt:lpstr>병합 </vt:lpstr>
      <vt:lpstr>Inner join</vt:lpstr>
      <vt:lpstr>Outer join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DataFrame 변경 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Dataframe  apply </vt:lpstr>
      <vt:lpstr>Apply 처리 특징</vt:lpstr>
      <vt:lpstr>Dataframe 모든 원소에 적용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drop 적용</vt:lpstr>
      <vt:lpstr>Name 칼럼을 drop 삭제 </vt:lpstr>
      <vt:lpstr>applymap 적용</vt:lpstr>
      <vt:lpstr>모든 칼럼에 대해 함수 적용</vt:lpstr>
      <vt:lpstr>index class 이해하기</vt:lpstr>
      <vt:lpstr>Index 구조</vt:lpstr>
      <vt:lpstr>Index</vt:lpstr>
      <vt:lpstr>Index  생성</vt:lpstr>
      <vt:lpstr>Index 생성하기: int</vt:lpstr>
      <vt:lpstr>Index 생성하기: str</vt:lpstr>
      <vt:lpstr>Index 생성하기: DateTime</vt:lpstr>
      <vt:lpstr>Index class 적용</vt:lpstr>
      <vt:lpstr>Series 에 index 적용</vt:lpstr>
      <vt:lpstr>DataFrame 에 index 적용</vt:lpstr>
      <vt:lpstr>주요 변수</vt:lpstr>
      <vt:lpstr>주요 변수 : 1</vt:lpstr>
      <vt:lpstr>인덱스 메소드</vt:lpstr>
      <vt:lpstr>메소드 : 분류 및 중복여부</vt:lpstr>
      <vt:lpstr>메소드 : 집합 처리</vt:lpstr>
      <vt:lpstr>메소드 : 추가 및 삭제</vt:lpstr>
      <vt:lpstr>메소드 : get/set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Index에 대한 객체화 : 2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11. Pandas Panel (3차원)</vt:lpstr>
      <vt:lpstr>Panel class</vt:lpstr>
      <vt:lpstr>Panel 구조</vt:lpstr>
      <vt:lpstr>Panel 구조</vt:lpstr>
      <vt:lpstr>Panel</vt:lpstr>
      <vt:lpstr>Indexing loc 처리 방법</vt:lpstr>
      <vt:lpstr>Indexing [ ]처리 방법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  <vt:lpstr>12. Pandas Series (1차원)</vt:lpstr>
      <vt:lpstr>Series 구조</vt:lpstr>
      <vt:lpstr>Series 구조</vt:lpstr>
      <vt:lpstr>Series 구조</vt:lpstr>
      <vt:lpstr>Series 구조 생성</vt:lpstr>
      <vt:lpstr>Indexing loc 처리 방법</vt:lpstr>
      <vt:lpstr>Indexing [ ]처리 방법</vt:lpstr>
      <vt:lpstr>Series 변수</vt:lpstr>
      <vt:lpstr>Series 구조 속성</vt:lpstr>
      <vt:lpstr>Series생성 : name 추가</vt:lpstr>
      <vt:lpstr>Series 구조 속성: index,values,dtype</vt:lpstr>
      <vt:lpstr>Series 구조 속성 : shape, ndim</vt:lpstr>
      <vt:lpstr>Series 구조 속성 : strides, base</vt:lpstr>
      <vt:lpstr>Series 변환 속성</vt:lpstr>
      <vt:lpstr>Series 구조 변환:  blocks</vt:lpstr>
      <vt:lpstr>Series 구조 변환:  blocks 예시</vt:lpstr>
      <vt:lpstr>Series 구조 변환: T</vt:lpstr>
      <vt:lpstr>Series 접근 속성</vt:lpstr>
      <vt:lpstr>Series 접근 속성: at,iat,loc,iloc,ix</vt:lpstr>
      <vt:lpstr>Series 생성</vt:lpstr>
      <vt:lpstr>Series 생성</vt:lpstr>
      <vt:lpstr>Series생성 : list-like</vt:lpstr>
      <vt:lpstr>Series생성 : dict-like</vt:lpstr>
      <vt:lpstr>Series생성 : MultiIndex</vt:lpstr>
      <vt:lpstr>Series 접근</vt:lpstr>
      <vt:lpstr>Series 접근</vt:lpstr>
      <vt:lpstr>Series 조회 : index</vt:lpstr>
      <vt:lpstr>Series 조회 : slice</vt:lpstr>
      <vt:lpstr>Series 조회 : index 직접 대응</vt:lpstr>
      <vt:lpstr>Series 조회 : 논리식</vt:lpstr>
      <vt:lpstr>Series 조회 : No Index</vt:lpstr>
      <vt:lpstr>Series 조회 : get() 메소드</vt:lpstr>
      <vt:lpstr>Series multi index 접근</vt:lpstr>
      <vt:lpstr>Series 조회 : Multi index</vt:lpstr>
      <vt:lpstr>Series 메소드</vt:lpstr>
      <vt:lpstr>Series 변경</vt:lpstr>
      <vt:lpstr>Series 특정 원소 변경 : replace()</vt:lpstr>
      <vt:lpstr>Series sort : sort_values()</vt:lpstr>
      <vt:lpstr>Series 산술연산</vt:lpstr>
      <vt:lpstr>Series 연산: scalar </vt:lpstr>
      <vt:lpstr>Series 연산: vector</vt:lpstr>
      <vt:lpstr>Series 간 산술연산 </vt:lpstr>
      <vt:lpstr>Series 절대값 처리</vt:lpstr>
      <vt:lpstr>Series 산술 메소드</vt:lpstr>
      <vt:lpstr>Series 연산: add </vt:lpstr>
      <vt:lpstr>Series 연산: sub </vt:lpstr>
      <vt:lpstr>Series 연산: mul </vt:lpstr>
      <vt:lpstr>Series 연산: div </vt:lpstr>
      <vt:lpstr>Series 연산: mod </vt:lpstr>
      <vt:lpstr>Series NaN 연산</vt:lpstr>
      <vt:lpstr>Series 생성시 값이 없을 경우</vt:lpstr>
      <vt:lpstr>Series들을 연결:append</vt:lpstr>
      <vt:lpstr>Count </vt:lpstr>
      <vt:lpstr>Series 원소의 갯수:count</vt:lpstr>
      <vt:lpstr>Series 원소의 갯수: value count</vt:lpstr>
      <vt:lpstr>Series : mode</vt:lpstr>
      <vt:lpstr>Series key/value 확인</vt:lpstr>
      <vt:lpstr>Series 내의 key/value 확인</vt:lpstr>
      <vt:lpstr>Series 평균/표준편차/분산</vt:lpstr>
      <vt:lpstr>Series 합,평균,표준편차,분산</vt:lpstr>
      <vt:lpstr>Series describe</vt:lpstr>
      <vt:lpstr>Series 숫자 데이터 통합 조회</vt:lpstr>
      <vt:lpstr>Series 문자 데이터 통합 조회</vt:lpstr>
      <vt:lpstr>unique</vt:lpstr>
      <vt:lpstr>Series 동일한 숫자 원소 확인</vt:lpstr>
      <vt:lpstr>Series 동일한 문자 원소 확인</vt:lpstr>
      <vt:lpstr>min/max</vt:lpstr>
      <vt:lpstr>Series min/max</vt:lpstr>
      <vt:lpstr>Series idxmin/idxmax</vt:lpstr>
      <vt:lpstr>Series cummin/cummax</vt:lpstr>
      <vt:lpstr>Series head/tail 조회</vt:lpstr>
      <vt:lpstr>Series head/tail조회</vt:lpstr>
      <vt:lpstr>Boolean Reductions</vt:lpstr>
      <vt:lpstr>Boolean Reductions</vt:lpstr>
      <vt:lpstr> empty</vt:lpstr>
      <vt:lpstr> any(), all() : 비교</vt:lpstr>
      <vt:lpstr> any(), all() : 사칙/비교연산</vt:lpstr>
      <vt:lpstr>bool()</vt:lpstr>
      <vt:lpstr>equals()</vt:lpstr>
      <vt:lpstr>Text 다루기</vt:lpstr>
      <vt:lpstr>Series.str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1322</cp:revision>
  <dcterms:created xsi:type="dcterms:W3CDTF">2015-12-01T07:34:30Z</dcterms:created>
  <dcterms:modified xsi:type="dcterms:W3CDTF">2016-10-28T02:38:24Z</dcterms:modified>
</cp:coreProperties>
</file>